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8" r:id="rId1"/>
  </p:sldMasterIdLst>
  <p:notesMasterIdLst>
    <p:notesMasterId r:id="rId51"/>
  </p:notesMasterIdLst>
  <p:sldIdLst>
    <p:sldId id="340" r:id="rId2"/>
    <p:sldId id="516" r:id="rId3"/>
    <p:sldId id="550" r:id="rId4"/>
    <p:sldId id="603" r:id="rId5"/>
    <p:sldId id="604" r:id="rId6"/>
    <p:sldId id="552" r:id="rId7"/>
    <p:sldId id="553" r:id="rId8"/>
    <p:sldId id="611" r:id="rId9"/>
    <p:sldId id="561" r:id="rId10"/>
    <p:sldId id="569" r:id="rId11"/>
    <p:sldId id="612" r:id="rId12"/>
    <p:sldId id="613" r:id="rId13"/>
    <p:sldId id="605" r:id="rId14"/>
    <p:sldId id="596" r:id="rId15"/>
    <p:sldId id="570" r:id="rId16"/>
    <p:sldId id="614" r:id="rId17"/>
    <p:sldId id="615" r:id="rId18"/>
    <p:sldId id="616" r:id="rId19"/>
    <p:sldId id="617" r:id="rId20"/>
    <p:sldId id="618" r:id="rId21"/>
    <p:sldId id="620" r:id="rId22"/>
    <p:sldId id="573" r:id="rId23"/>
    <p:sldId id="589" r:id="rId24"/>
    <p:sldId id="574" r:id="rId25"/>
    <p:sldId id="606" r:id="rId26"/>
    <p:sldId id="621" r:id="rId27"/>
    <p:sldId id="577" r:id="rId28"/>
    <p:sldId id="623" r:id="rId29"/>
    <p:sldId id="624" r:id="rId30"/>
    <p:sldId id="585" r:id="rId31"/>
    <p:sldId id="586" r:id="rId32"/>
    <p:sldId id="633" r:id="rId33"/>
    <p:sldId id="588" r:id="rId34"/>
    <p:sldId id="607" r:id="rId35"/>
    <p:sldId id="634" r:id="rId36"/>
    <p:sldId id="599" r:id="rId37"/>
    <p:sldId id="602" r:id="rId38"/>
    <p:sldId id="608" r:id="rId39"/>
    <p:sldId id="609" r:id="rId40"/>
    <p:sldId id="610" r:id="rId41"/>
    <p:sldId id="625" r:id="rId42"/>
    <p:sldId id="626" r:id="rId43"/>
    <p:sldId id="627" r:id="rId44"/>
    <p:sldId id="628" r:id="rId45"/>
    <p:sldId id="629" r:id="rId46"/>
    <p:sldId id="630" r:id="rId47"/>
    <p:sldId id="631" r:id="rId48"/>
    <p:sldId id="632" r:id="rId49"/>
    <p:sldId id="508" r:id="rId50"/>
  </p:sldIdLst>
  <p:sldSz cx="9144000" cy="6858000" type="screen4x3"/>
  <p:notesSz cx="6805613" cy="9939338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93B"/>
    <a:srgbClr val="008000"/>
    <a:srgbClr val="0066FF"/>
    <a:srgbClr val="006600"/>
    <a:srgbClr val="CC0000"/>
    <a:srgbClr val="0066CC"/>
    <a:srgbClr val="6699FF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55" autoAdjust="0"/>
    <p:restoredTop sz="94660"/>
  </p:normalViewPr>
  <p:slideViewPr>
    <p:cSldViewPr>
      <p:cViewPr varScale="1">
        <p:scale>
          <a:sx n="98" d="100"/>
          <a:sy n="98" d="100"/>
        </p:scale>
        <p:origin x="119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C7B923E-1ECE-4B45-8F20-A1F3DD232AFE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7B7AAE2-DA4D-4466-8803-B93ABD149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1EB39-7FFD-4F2F-82E2-75654EF4B179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6F6AC-DC0B-48CF-90BA-35F14087B7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B1F4F-3469-4E1F-AF0B-2221F98BB0CC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68535-E6A8-4E75-BF11-0C67F354C1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9BFD7-2F54-4BD4-951E-6D6BE604255B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4E81B-D667-4708-98E0-3256EFE0B5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4B170-AB42-43A2-8474-5C1D161E4BB3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7AFD8-FD70-4650-9F03-3DFE362F19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FD9B7-5B59-4A7A-8E0B-D4353BCF77CC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2C0AA-9FD0-44F2-A261-45052046AD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B159F-8511-43CA-9A05-D5D71B6DEB29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CE99A-E8BD-4CA6-AB52-0F433C6A76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2509C-4723-4085-BFBE-C81F8F04DBE3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BA65C-8C7B-456B-8581-D8F2E8046C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A4F76-CCB3-49EB-B395-6FA7B6AE3EB0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903BC-78C4-4E9A-B3DA-2499CE8FA5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E1ACC-49C6-440D-9D82-C86B5BB99750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52A94-7AAF-4030-BE8E-204AD512FF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30F7C-408F-48EF-988D-5302AB96EF96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67FE7-E152-4075-91D4-C3BA0A7B63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EE6F6-B1B0-4599-B194-BEC193B8D082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E42B0-EB04-4ADA-9C64-120D6685A7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084304-703E-4BDC-9061-D3A74DA93508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D07E25D-23CF-4D59-8DF5-8536C839B9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  <p:sldLayoutId id="2147483713" r:id="rId7"/>
    <p:sldLayoutId id="2147483712" r:id="rId8"/>
    <p:sldLayoutId id="2147483711" r:id="rId9"/>
    <p:sldLayoutId id="2147483710" r:id="rId10"/>
    <p:sldLayoutId id="214748370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Documents and Settings\KuzovkovaDA\Рабочий стол\Logo_MinZdrav_var1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-1168400"/>
            <a:ext cx="6227763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1989138"/>
            <a:ext cx="9144000" cy="4287837"/>
          </a:xfrm>
          <a:prstGeom prst="rect">
            <a:avLst/>
          </a:prstGeom>
          <a:solidFill>
            <a:srgbClr val="0070C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1773238"/>
            <a:ext cx="9144000" cy="2873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34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1434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684213" y="2042586"/>
            <a:ext cx="777716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Helios"/>
              </a:rPr>
              <a:t>ВСЕРОССИЙСКОЙ СОВЕЩАНИЕ РУКОВОДИТЕЛЕЙ СЛУЖБЫ МЕДИЦИНСКОЙ СТАТИСТИКИ</a:t>
            </a:r>
          </a:p>
          <a:p>
            <a:endParaRPr lang="ru-RU" sz="2400" b="1" dirty="0">
              <a:solidFill>
                <a:schemeClr val="bg1"/>
              </a:solidFill>
              <a:latin typeface="Helios"/>
            </a:endParaRPr>
          </a:p>
          <a:p>
            <a:r>
              <a:rPr lang="ru-RU" b="1" dirty="0">
                <a:solidFill>
                  <a:schemeClr val="bg1"/>
                </a:solidFill>
                <a:latin typeface="Helios"/>
              </a:rPr>
              <a:t>МОСКВА,  14-15 ОКТЯБРЯ 2020 ГОДА</a:t>
            </a:r>
          </a:p>
          <a:p>
            <a:endParaRPr lang="ru-RU" b="1" dirty="0">
              <a:solidFill>
                <a:schemeClr val="bg1"/>
              </a:solidFill>
              <a:latin typeface="Helios"/>
            </a:endParaRPr>
          </a:p>
          <a:p>
            <a:r>
              <a:rPr lang="ru-RU" b="1" dirty="0">
                <a:solidFill>
                  <a:schemeClr val="bg1"/>
                </a:solidFill>
                <a:latin typeface="Helios"/>
              </a:rPr>
              <a:t>Начальник отдела медицинской статистики </a:t>
            </a:r>
          </a:p>
          <a:p>
            <a:r>
              <a:rPr lang="ru-RU" b="1" dirty="0">
                <a:solidFill>
                  <a:schemeClr val="bg1"/>
                </a:solidFill>
                <a:latin typeface="Helios"/>
              </a:rPr>
              <a:t>Департамента мониторинга, анализа и стратегического </a:t>
            </a:r>
          </a:p>
          <a:p>
            <a:r>
              <a:rPr lang="ru-RU" b="1" dirty="0">
                <a:solidFill>
                  <a:schemeClr val="bg1"/>
                </a:solidFill>
                <a:latin typeface="Helios"/>
              </a:rPr>
              <a:t>развития здравоохранения</a:t>
            </a:r>
          </a:p>
          <a:p>
            <a:endParaRPr lang="ru-RU" b="1" dirty="0">
              <a:solidFill>
                <a:schemeClr val="bg1"/>
              </a:solidFill>
              <a:latin typeface="Helios"/>
            </a:endParaRPr>
          </a:p>
          <a:p>
            <a:r>
              <a:rPr lang="ru-RU" b="1" dirty="0">
                <a:solidFill>
                  <a:schemeClr val="bg1"/>
                </a:solidFill>
                <a:latin typeface="Helios"/>
              </a:rPr>
              <a:t>АЛЕКСАНДРОВА ГАЛИНА АЛЕКСАНДРОВНА</a:t>
            </a:r>
          </a:p>
          <a:p>
            <a:endParaRPr lang="ru-RU" b="1" dirty="0">
              <a:solidFill>
                <a:schemeClr val="bg1"/>
              </a:solidFill>
              <a:latin typeface="Helios"/>
            </a:endParaRPr>
          </a:p>
        </p:txBody>
      </p:sp>
      <p:sp>
        <p:nvSpPr>
          <p:cNvPr id="133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051050" y="333375"/>
            <a:ext cx="6049963" cy="1150938"/>
          </a:xfrm>
          <a:solidFill>
            <a:schemeClr val="bg1"/>
          </a:solidFill>
        </p:spPr>
        <p:txBody>
          <a:bodyPr lIns="95782" tIns="47891" rIns="95782" bIns="47891">
            <a:normAutofit/>
          </a:bodyPr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2600">
                <a:solidFill>
                  <a:srgbClr val="7F7F7F"/>
                </a:solidFill>
                <a:latin typeface="Helios"/>
              </a:rPr>
              <a:t>МИНИСТЕРСТВО ЗДРАВООХРАНЕНИЯ РОССИЙСКОЙ ФЕДЕРАЦИИ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133600"/>
            <a:ext cx="9144000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b="1" i="1"/>
          </a:p>
        </p:txBody>
      </p:sp>
      <p:sp>
        <p:nvSpPr>
          <p:cNvPr id="349187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49188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49191" name="Rectangle 7"/>
          <p:cNvSpPr>
            <a:spLocks noChangeArrowheads="1"/>
          </p:cNvSpPr>
          <p:nvPr/>
        </p:nvSpPr>
        <p:spPr bwMode="auto">
          <a:xfrm>
            <a:off x="539552" y="764704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49192" name="Rectangle 8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349193" name="Rectangle 9"/>
          <p:cNvSpPr>
            <a:spLocks noChangeArrowheads="1"/>
          </p:cNvSpPr>
          <p:nvPr/>
        </p:nvSpPr>
        <p:spPr bwMode="auto">
          <a:xfrm>
            <a:off x="611188" y="836613"/>
            <a:ext cx="82089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/>
          </a:p>
          <a:p>
            <a:endParaRPr lang="ru-RU" sz="1600" b="1"/>
          </a:p>
        </p:txBody>
      </p:sp>
      <p:sp>
        <p:nvSpPr>
          <p:cNvPr id="349539" name="Rectangle 355"/>
          <p:cNvSpPr>
            <a:spLocks noChangeArrowheads="1"/>
          </p:cNvSpPr>
          <p:nvPr/>
        </p:nvSpPr>
        <p:spPr bwMode="auto">
          <a:xfrm>
            <a:off x="899592" y="692696"/>
            <a:ext cx="824440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таблицу 1001  добавлены строки:</a:t>
            </a:r>
          </a:p>
          <a:p>
            <a:endParaRPr lang="ru-RU" sz="1600" b="1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755576" y="1196752"/>
          <a:ext cx="7776864" cy="4789864"/>
        </p:xfrm>
        <a:graphic>
          <a:graphicData uri="http://schemas.openxmlformats.org/drawingml/2006/table">
            <a:tbl>
              <a:tblPr/>
              <a:tblGrid>
                <a:gridCol w="66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</a:p>
                  </a:txBody>
                  <a:tcPr marL="57592" marR="57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</a:p>
                  </a:txBody>
                  <a:tcPr marL="57592" marR="57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Детские поликлиники (отделения, кабинеты)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из них: участвующие в создании и тиражировании «Новой модели медицинской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организации»               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Женские консультации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из них: имеющие в своем составе дневные стационары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19.1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имеющие в своем составе кабинеты медико-социальной помощи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19.2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Консультативно-диагностические центры</a:t>
                      </a:r>
                    </a:p>
                  </a:txBody>
                  <a:tcPr marL="57592" marR="5759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</a:p>
                  </a:txBody>
                  <a:tcPr marL="57592" marR="5759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из них: участвующие в создании и тиражировании «Новой модели медицинской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организации»               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92" marR="5759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31.1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92" marR="57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Консультативно-диагностические центры для детей</a:t>
                      </a:r>
                    </a:p>
                  </a:txBody>
                  <a:tcPr marL="57592" marR="5759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</a:p>
                  </a:txBody>
                  <a:tcPr marL="57592" marR="5759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из них: участвующие в создании и тиражировании «Новой модели медицинской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организации»               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92" marR="5759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92" marR="57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Отделения (кабинеты) медицинской реабилитации для детей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   из них: для детей до 3 лет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70.1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из стр. 70: на </a:t>
                      </a:r>
                      <a:r>
                        <a:rPr lang="en-US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этапе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70.2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на 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этапе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70.3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на </a:t>
                      </a:r>
                      <a:r>
                        <a:rPr lang="en-US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этапе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70.4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Поликлиники (поликлинические отделения) </a:t>
                      </a:r>
                    </a:p>
                  </a:txBody>
                  <a:tcPr marL="57592" marR="5759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97</a:t>
                      </a:r>
                    </a:p>
                  </a:txBody>
                  <a:tcPr marL="57592" marR="5759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из них: участвующие в создании и тиражировании «Новой модели медицинской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организации»               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92" marR="5759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97.1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92" marR="57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133600"/>
            <a:ext cx="9144000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b="1" i="1"/>
          </a:p>
        </p:txBody>
      </p:sp>
      <p:sp>
        <p:nvSpPr>
          <p:cNvPr id="349187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49188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49191" name="Rectangle 7"/>
          <p:cNvSpPr>
            <a:spLocks noChangeArrowheads="1"/>
          </p:cNvSpPr>
          <p:nvPr/>
        </p:nvSpPr>
        <p:spPr bwMode="auto">
          <a:xfrm>
            <a:off x="539552" y="764704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49192" name="Rectangle 8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349193" name="Rectangle 9"/>
          <p:cNvSpPr>
            <a:spLocks noChangeArrowheads="1"/>
          </p:cNvSpPr>
          <p:nvPr/>
        </p:nvSpPr>
        <p:spPr bwMode="auto">
          <a:xfrm>
            <a:off x="611188" y="836613"/>
            <a:ext cx="82089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/>
          </a:p>
          <a:p>
            <a:endParaRPr lang="ru-RU" sz="1600" b="1"/>
          </a:p>
        </p:txBody>
      </p:sp>
      <p:sp>
        <p:nvSpPr>
          <p:cNvPr id="349539" name="Rectangle 355"/>
          <p:cNvSpPr>
            <a:spLocks noChangeArrowheads="1"/>
          </p:cNvSpPr>
          <p:nvPr/>
        </p:nvSpPr>
        <p:spPr bwMode="auto">
          <a:xfrm>
            <a:off x="899592" y="692696"/>
            <a:ext cx="824440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таблицу 1001  добавлены строки:</a:t>
            </a:r>
          </a:p>
          <a:p>
            <a:endParaRPr lang="ru-RU" sz="1600" b="1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755576" y="1196752"/>
          <a:ext cx="7776864" cy="4417352"/>
        </p:xfrm>
        <a:graphic>
          <a:graphicData uri="http://schemas.openxmlformats.org/drawingml/2006/table">
            <a:tbl>
              <a:tblPr/>
              <a:tblGrid>
                <a:gridCol w="66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</a:p>
                  </a:txBody>
                  <a:tcPr marL="57592" marR="57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</a:p>
                  </a:txBody>
                  <a:tcPr marL="57592" marR="57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Охраны репродуктивного здоровья подростков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из них: отделения организации медицинской помощи несовершеннолетним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в образовательных организациях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91.2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Паллиативной медицинской помощи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92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из них: для детей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92.1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Платные кабинеты (отделения)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96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из них: для детей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96.1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Прививочные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из них: для детей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102.1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Санаторно-курортные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них: для детей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116.1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Стоматологические 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них: при высших, средних специальных учебных заведениях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121.1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в общеобразовательных школах, лицеях, гимназиях, колледжах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121.2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на промышленных предприятиях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121.3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Ортопедической стоматологии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Телефон доверия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из них: для детей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123.1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07976" y="1349152"/>
          <a:ext cx="7776864" cy="2121128"/>
        </p:xfrm>
        <a:graphic>
          <a:graphicData uri="http://schemas.openxmlformats.org/drawingml/2006/table">
            <a:tbl>
              <a:tblPr/>
              <a:tblGrid>
                <a:gridCol w="66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</a:p>
                  </a:txBody>
                  <a:tcPr marL="57592" marR="57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</a:p>
                  </a:txBody>
                  <a:tcPr marL="57592" marR="57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Отделения (пункты, кабинеты) неотложной медицинской помощи, оказывающих медицинскую помощь в амбулаторных условиях, всего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в том числе: взрослому населению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детскому населению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76.2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Центры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охраны здоровья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семьи и репродукции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Центры медико-социальной поддержки беременных женщин, оказавшихся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трудной жизненной ситуации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147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из них: в составе перинатальных центров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147.1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4" name="Rectangle 355"/>
          <p:cNvSpPr>
            <a:spLocks noChangeArrowheads="1"/>
          </p:cNvSpPr>
          <p:nvPr/>
        </p:nvSpPr>
        <p:spPr bwMode="auto">
          <a:xfrm>
            <a:off x="899592" y="692696"/>
            <a:ext cx="824440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таблицу 1001  добавлены строки:</a:t>
            </a:r>
          </a:p>
          <a:p>
            <a:endParaRPr lang="ru-RU" sz="16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133600"/>
            <a:ext cx="9144000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b="1" i="1"/>
          </a:p>
        </p:txBody>
      </p:sp>
      <p:sp>
        <p:nvSpPr>
          <p:cNvPr id="349187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49188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49191" name="Rectangle 7"/>
          <p:cNvSpPr>
            <a:spLocks noChangeArrowheads="1"/>
          </p:cNvSpPr>
          <p:nvPr/>
        </p:nvSpPr>
        <p:spPr bwMode="auto">
          <a:xfrm>
            <a:off x="539552" y="764704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49192" name="Rectangle 8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349193" name="Rectangle 9"/>
          <p:cNvSpPr>
            <a:spLocks noChangeArrowheads="1"/>
          </p:cNvSpPr>
          <p:nvPr/>
        </p:nvSpPr>
        <p:spPr bwMode="auto">
          <a:xfrm>
            <a:off x="611188" y="836613"/>
            <a:ext cx="82089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/>
          </a:p>
          <a:p>
            <a:endParaRPr lang="ru-RU" sz="1600" b="1"/>
          </a:p>
        </p:txBody>
      </p:sp>
      <p:sp>
        <p:nvSpPr>
          <p:cNvPr id="349539" name="Rectangle 355"/>
          <p:cNvSpPr>
            <a:spLocks noChangeArrowheads="1"/>
          </p:cNvSpPr>
          <p:nvPr/>
        </p:nvSpPr>
        <p:spPr bwMode="auto">
          <a:xfrm>
            <a:off x="899592" y="908720"/>
            <a:ext cx="770485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таблице 1001  внесены изменения в наименовании строк:</a:t>
            </a:r>
          </a:p>
          <a:p>
            <a:endParaRPr lang="ru-RU" sz="1600" b="1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83568" y="1556792"/>
          <a:ext cx="7776864" cy="813864"/>
        </p:xfrm>
        <a:graphic>
          <a:graphicData uri="http://schemas.openxmlformats.org/drawingml/2006/table">
            <a:tbl>
              <a:tblPr/>
              <a:tblGrid>
                <a:gridCol w="66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</a:p>
                  </a:txBody>
                  <a:tcPr marL="57592" marR="57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</a:p>
                  </a:txBody>
                  <a:tcPr marL="57592" marR="57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Наркологические</a:t>
                      </a:r>
                      <a:r>
                        <a:rPr lang="ru-RU" sz="1400" kern="12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амбулаторные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реабилитационные центры </a:t>
                      </a:r>
                      <a:r>
                        <a:rPr lang="ru-RU" sz="1400" kern="12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(отделения, кабинеты) 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Отделения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(кабинеты)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амбулаторной онкологической помощи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64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827584" y="2564904"/>
            <a:ext cx="76328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В таблице 1001  исключены строки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755576" y="3068960"/>
          <a:ext cx="7776864" cy="1894216"/>
        </p:xfrm>
        <a:graphic>
          <a:graphicData uri="http://schemas.openxmlformats.org/drawingml/2006/table">
            <a:tbl>
              <a:tblPr/>
              <a:tblGrid>
                <a:gridCol w="66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</a:p>
                  </a:txBody>
                  <a:tcPr marL="57592" marR="57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</a:p>
                  </a:txBody>
                  <a:tcPr marL="57592" marR="57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Онкологические кабинеты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Пункты (отделения) неотложной медицинской помощи </a:t>
                      </a:r>
                      <a:br>
                        <a:rPr lang="ru-RU" sz="14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 дому, всего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trike="sng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108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в том числе: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взрослому населению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trike="sng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108.1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детскому населению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108.2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из них ортопедической стоматологии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122.1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133600"/>
            <a:ext cx="9144000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b="1" i="1"/>
          </a:p>
        </p:txBody>
      </p:sp>
      <p:sp>
        <p:nvSpPr>
          <p:cNvPr id="349187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49188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49191" name="Rectangle 7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49192" name="Rectangle 8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349193" name="Rectangle 9"/>
          <p:cNvSpPr>
            <a:spLocks noChangeArrowheads="1"/>
          </p:cNvSpPr>
          <p:nvPr/>
        </p:nvSpPr>
        <p:spPr bwMode="auto">
          <a:xfrm>
            <a:off x="611188" y="836613"/>
            <a:ext cx="82089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/>
          </a:p>
          <a:p>
            <a:endParaRPr lang="ru-RU" sz="1600" b="1"/>
          </a:p>
        </p:txBody>
      </p:sp>
      <p:sp>
        <p:nvSpPr>
          <p:cNvPr id="349539" name="Rectangle 355"/>
          <p:cNvSpPr>
            <a:spLocks noChangeArrowheads="1"/>
          </p:cNvSpPr>
          <p:nvPr/>
        </p:nvSpPr>
        <p:spPr bwMode="auto">
          <a:xfrm>
            <a:off x="935038" y="836712"/>
            <a:ext cx="82089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/>
              <a:t>В таблицу 1003  добавлена новая графа:</a:t>
            </a:r>
          </a:p>
          <a:p>
            <a:endParaRPr lang="ru-RU" sz="1600" b="1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827584" y="1988840"/>
          <a:ext cx="7920882" cy="4053840"/>
        </p:xfrm>
        <a:graphic>
          <a:graphicData uri="http://schemas.openxmlformats.org/drawingml/2006/table">
            <a:tbl>
              <a:tblPr/>
              <a:tblGrid>
                <a:gridCol w="2517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82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3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66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1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b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Наличие подразделений </a:t>
                      </a:r>
                      <a:b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(нет – 0, есть - 1)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подраз-делений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 выездов</a:t>
                      </a:r>
                    </a:p>
                  </a:txBody>
                  <a:tcPr marL="58978" marR="589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 пациентов, принятых при выездах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Амбулатории 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Стоматологические кабинеты 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7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Флюорографические установки 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Клинико-диагностические лаборатории 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7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Врачебные бригады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7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ФАПы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7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Фельдшерские пункты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7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Маммографические установки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7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Мобильные медицинские бригады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7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Мобильные медицинские комплексы</a:t>
                      </a: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78" marR="589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77857" name="Rectangle 1"/>
          <p:cNvSpPr>
            <a:spLocks noChangeArrowheads="1"/>
          </p:cNvSpPr>
          <p:nvPr/>
        </p:nvSpPr>
        <p:spPr bwMode="auto">
          <a:xfrm>
            <a:off x="611560" y="1379769"/>
            <a:ext cx="79928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2970213" algn="l"/>
              </a:tabLs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x-none" sz="1600" b="1">
                <a:latin typeface="Times New Roman" pitchFamily="18" charset="0"/>
                <a:cs typeface="Times New Roman" pitchFamily="18" charset="0"/>
              </a:rPr>
              <a:t>Передвижные подразделения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формы работы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l"/>
              </a:tabLst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(1003)                                                                                                                                      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Код по ОКЕИ: единица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642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133600"/>
            <a:ext cx="9144000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b="1" i="1"/>
          </a:p>
          <a:p>
            <a:pPr defTabSz="957263"/>
            <a:r>
              <a:rPr lang="ru-RU" b="1"/>
              <a:t> 	   				              	</a:t>
            </a:r>
            <a:endParaRPr lang="en-US" b="1"/>
          </a:p>
        </p:txBody>
      </p:sp>
      <p:sp>
        <p:nvSpPr>
          <p:cNvPr id="35021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021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0215" name="Rectangle 7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0216" name="Rectangle 8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350217" name="Rectangle 9"/>
          <p:cNvSpPr>
            <a:spLocks noChangeArrowheads="1"/>
          </p:cNvSpPr>
          <p:nvPr/>
        </p:nvSpPr>
        <p:spPr bwMode="auto">
          <a:xfrm>
            <a:off x="539552" y="836712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/>
              <a:t>Внесены изменения в таблицу  1006</a:t>
            </a:r>
          </a:p>
          <a:p>
            <a:endParaRPr lang="ru-RU" sz="1600" b="1" dirty="0"/>
          </a:p>
        </p:txBody>
      </p:sp>
      <p:graphicFrame>
        <p:nvGraphicFramePr>
          <p:cNvPr id="96" name="Таблица 95"/>
          <p:cNvGraphicFramePr>
            <a:graphicFrameLocks noGrp="1"/>
          </p:cNvGraphicFramePr>
          <p:nvPr/>
        </p:nvGraphicFramePr>
        <p:xfrm>
          <a:off x="827584" y="1412776"/>
          <a:ext cx="7776863" cy="1920240"/>
        </p:xfrm>
        <a:graphic>
          <a:graphicData uri="http://schemas.openxmlformats.org/drawingml/2006/table">
            <a:tbl>
              <a:tblPr/>
              <a:tblGrid>
                <a:gridCol w="6120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5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3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Круглосуточные отделения для ИОВ, УОВ и ВОВ,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ед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46250" marR="46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6250" marR="462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555">
                <a:tc>
                  <a:txBody>
                    <a:bodyPr/>
                    <a:lstStyle/>
                    <a:p>
                      <a:pPr marL="252095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них: </a:t>
                      </a:r>
                    </a:p>
                    <a:p>
                      <a:pPr marL="252095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коек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3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пролечено пациентов, чел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3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проведено пациентами койко-дней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33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Пансионаты для приезжающих пациентов, мест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250" marR="462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50800" name="Rectangle 592"/>
          <p:cNvSpPr>
            <a:spLocks noChangeArrowheads="1"/>
          </p:cNvSpPr>
          <p:nvPr/>
        </p:nvSpPr>
        <p:spPr bwMode="auto">
          <a:xfrm>
            <a:off x="539552" y="1071464"/>
            <a:ext cx="81369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Отделения для инвалидов войны,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участников и ветеранов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войн (ИОВ), стационары, пансионаты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755576" y="3429000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/>
              <a:t>Исключена таблица  1009 «Стоматологические кабинеты</a:t>
            </a:r>
          </a:p>
          <a:p>
            <a:endParaRPr lang="ru-RU" sz="1600" b="1" dirty="0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755576" y="3789040"/>
            <a:ext cx="8280971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/>
              <a:t>Изменена таблица  1060 </a:t>
            </a:r>
            <a:r>
              <a:rPr lang="ru-RU" sz="1600" b="1" dirty="0" err="1"/>
              <a:t>Категорийность</a:t>
            </a:r>
            <a:r>
              <a:rPr lang="ru-RU" sz="1600" b="1" dirty="0"/>
              <a:t> станции (отделения) </a:t>
            </a:r>
          </a:p>
          <a:p>
            <a:r>
              <a:rPr lang="ru-RU" sz="1600" b="1" dirty="0"/>
              <a:t>скорой медицинской помощи</a:t>
            </a:r>
            <a:endParaRPr lang="ru-RU" sz="1600" dirty="0"/>
          </a:p>
          <a:p>
            <a:endParaRPr lang="ru-RU" sz="1600" b="1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827583" y="4293096"/>
          <a:ext cx="7848874" cy="2377440"/>
        </p:xfrm>
        <a:graphic>
          <a:graphicData uri="http://schemas.openxmlformats.org/drawingml/2006/table">
            <a:tbl>
              <a:tblPr/>
              <a:tblGrid>
                <a:gridCol w="3447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7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5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№ строки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Станции скорой медицинской помощи (да – 1, нет – 0) 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Отделения скорой медицинской помощи (да – 1, нет – 0)  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0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Число выполненных вызовов скорой медицинской помощи в год </a:t>
                      </a:r>
                    </a:p>
                    <a:p>
                      <a:pPr marL="717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свыше 100 тысяч (внекатегорийная)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5688" marR="456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835">
                <a:tc>
                  <a:txBody>
                    <a:bodyPr/>
                    <a:lstStyle/>
                    <a:p>
                      <a:pPr marL="717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от 75 до 100 тысяч (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категории)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835">
                <a:tc>
                  <a:txBody>
                    <a:bodyPr/>
                    <a:lstStyle/>
                    <a:p>
                      <a:pPr marL="717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от 50 до 75 тысяч (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категории)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1835">
                <a:tc>
                  <a:txBody>
                    <a:bodyPr/>
                    <a:lstStyle/>
                    <a:p>
                      <a:pPr marL="717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от 25 до 50 тысяч (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категории)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1835">
                <a:tc>
                  <a:txBody>
                    <a:bodyPr/>
                    <a:lstStyle/>
                    <a:p>
                      <a:pPr marL="717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от 10 до 25 тысяч (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IV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категории)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1835">
                <a:tc>
                  <a:txBody>
                    <a:bodyPr/>
                    <a:lstStyle/>
                    <a:p>
                      <a:pPr marL="717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от 5 до 10 тысяч (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категории)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1835">
                <a:tc>
                  <a:txBody>
                    <a:bodyPr/>
                    <a:lstStyle/>
                    <a:p>
                      <a:pPr marL="71755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менее 5 тысяч (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VI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категории) 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88" marR="45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133600"/>
            <a:ext cx="9144000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b="1" i="1"/>
          </a:p>
          <a:p>
            <a:pPr defTabSz="957263"/>
            <a:r>
              <a:rPr lang="ru-RU" b="1"/>
              <a:t> 	   				              	</a:t>
            </a:r>
            <a:endParaRPr lang="en-US" b="1"/>
          </a:p>
        </p:txBody>
      </p:sp>
      <p:sp>
        <p:nvSpPr>
          <p:cNvPr id="35328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3284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3287" name="Rectangle 7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3289" name="Rectangle 9"/>
          <p:cNvSpPr>
            <a:spLocks noChangeArrowheads="1"/>
          </p:cNvSpPr>
          <p:nvPr/>
        </p:nvSpPr>
        <p:spPr bwMode="auto">
          <a:xfrm>
            <a:off x="251520" y="764704"/>
            <a:ext cx="8353425" cy="4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600" b="1" dirty="0"/>
              <a:t>Внесены изменения в таблицу  1100  </a:t>
            </a:r>
          </a:p>
        </p:txBody>
      </p:sp>
      <p:graphicFrame>
        <p:nvGraphicFramePr>
          <p:cNvPr id="115" name="Таблица 114"/>
          <p:cNvGraphicFramePr>
            <a:graphicFrameLocks noGrp="1"/>
          </p:cNvGraphicFramePr>
          <p:nvPr/>
        </p:nvGraphicFramePr>
        <p:xfrm>
          <a:off x="611560" y="1196752"/>
          <a:ext cx="7632848" cy="5107240"/>
        </p:xfrm>
        <a:graphic>
          <a:graphicData uri="http://schemas.openxmlformats.org/drawingml/2006/table">
            <a:tbl>
              <a:tblPr/>
              <a:tblGrid>
                <a:gridCol w="6163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9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004"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052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Провизоры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 специальностям:</a:t>
                      </a:r>
                    </a:p>
                  </a:txBody>
                  <a:tcPr marL="6858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indent="450215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фармация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Средний медперсонал, всего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trike="noStrike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Удалена строка </a:t>
                      </a:r>
                      <a:r>
                        <a:rPr lang="ru-RU" sz="14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организаторы  сестринского  дела (из стр.143) 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 по специальностям (из стр.144):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Акушерское дело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148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Сестринское дело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149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Сестринское дело в педиатрии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Лечебное дело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151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Стоматология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152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Стоматология профилактическая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153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Стоматология ортопедическая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Организация сестринского дела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155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Управление сестринской деятельностью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Сестринское дело (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бакалавриат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133600"/>
            <a:ext cx="9144000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b="1" i="1"/>
          </a:p>
          <a:p>
            <a:pPr defTabSz="957263"/>
            <a:r>
              <a:rPr lang="ru-RU" b="1"/>
              <a:t> 	   				              	</a:t>
            </a:r>
            <a:endParaRPr lang="en-US" b="1"/>
          </a:p>
        </p:txBody>
      </p:sp>
      <p:sp>
        <p:nvSpPr>
          <p:cNvPr id="35328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3284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3287" name="Rectangle 7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3289" name="Rectangle 9"/>
          <p:cNvSpPr>
            <a:spLocks noChangeArrowheads="1"/>
          </p:cNvSpPr>
          <p:nvPr/>
        </p:nvSpPr>
        <p:spPr bwMode="auto">
          <a:xfrm>
            <a:off x="251520" y="764704"/>
            <a:ext cx="8353425" cy="4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600" b="1" dirty="0"/>
              <a:t>Внесены изменения в таблицу  1100  </a:t>
            </a:r>
          </a:p>
        </p:txBody>
      </p:sp>
      <p:graphicFrame>
        <p:nvGraphicFramePr>
          <p:cNvPr id="115" name="Таблица 114"/>
          <p:cNvGraphicFramePr>
            <a:graphicFrameLocks noGrp="1"/>
          </p:cNvGraphicFramePr>
          <p:nvPr/>
        </p:nvGraphicFramePr>
        <p:xfrm>
          <a:off x="611560" y="1196752"/>
          <a:ext cx="7632848" cy="5184576"/>
        </p:xfrm>
        <a:graphic>
          <a:graphicData uri="http://schemas.openxmlformats.org/drawingml/2006/table">
            <a:tbl>
              <a:tblPr/>
              <a:tblGrid>
                <a:gridCol w="6163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9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004"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 медицинские сестры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600" b="1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удалены строки 168-173</a:t>
                      </a:r>
                      <a:endParaRPr lang="ru-RU" sz="1600" b="1" strike="noStrik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216">
                <a:tc>
                  <a:txBody>
                    <a:bodyPr/>
                    <a:lstStyle/>
                    <a:p>
                      <a:pPr marL="28829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 из строки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главные медицинские сестры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180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008">
                <a:tc>
                  <a:txBody>
                    <a:bodyPr/>
                    <a:lstStyle/>
                    <a:p>
                      <a:pPr marL="144145"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144145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прочие должности медицинских сестер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Фармацевты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Специалисты с высшим неоконченным фармацевтическим образованием или провизоры (из стр.219)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Всего </a:t>
                      </a:r>
                      <a:r>
                        <a:rPr lang="ru-RU" sz="1400" b="1" strike="sngStrike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должностей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231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Кроме того, число физических лиц  без медицинского образования занимающих должности среднего медицинского персонала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236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них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инструкторы по трудовой  терапии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240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Прочие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241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Специалисты с неоконченным высшим образованием или врачи 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стр. 236 -  студенты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242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243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133600"/>
            <a:ext cx="9144000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b="1" i="1"/>
          </a:p>
          <a:p>
            <a:pPr defTabSz="957263"/>
            <a:r>
              <a:rPr lang="ru-RU" b="1"/>
              <a:t> 	   				              	</a:t>
            </a:r>
            <a:endParaRPr lang="en-US" b="1"/>
          </a:p>
        </p:txBody>
      </p:sp>
      <p:sp>
        <p:nvSpPr>
          <p:cNvPr id="35328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3284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3287" name="Rectangle 7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3289" name="Rectangle 9"/>
          <p:cNvSpPr>
            <a:spLocks noChangeArrowheads="1"/>
          </p:cNvSpPr>
          <p:nvPr/>
        </p:nvSpPr>
        <p:spPr bwMode="auto">
          <a:xfrm>
            <a:off x="251520" y="764704"/>
            <a:ext cx="8353425" cy="4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600" b="1" dirty="0"/>
              <a:t>Внесены изменения в таблицу  1101</a:t>
            </a:r>
          </a:p>
        </p:txBody>
      </p:sp>
      <p:graphicFrame>
        <p:nvGraphicFramePr>
          <p:cNvPr id="115" name="Таблица 114"/>
          <p:cNvGraphicFramePr>
            <a:graphicFrameLocks noGrp="1"/>
          </p:cNvGraphicFramePr>
          <p:nvPr/>
        </p:nvGraphicFramePr>
        <p:xfrm>
          <a:off x="683568" y="1268761"/>
          <a:ext cx="7632848" cy="1253200"/>
        </p:xfrm>
        <a:graphic>
          <a:graphicData uri="http://schemas.openxmlformats.org/drawingml/2006/table">
            <a:tbl>
              <a:tblPr/>
              <a:tblGrid>
                <a:gridCol w="6163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9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76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Должности и физические лица отделений (кабинетов) профилактики (из таблицы 1100)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625"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3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врачей (из стр. 1)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5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среднего медицинского персонала (из стр.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144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9" name="Rectangle 9"/>
          <p:cNvSpPr>
            <a:spLocks noChangeArrowheads="1"/>
          </p:cNvSpPr>
          <p:nvPr/>
        </p:nvSpPr>
        <p:spPr bwMode="auto">
          <a:xfrm>
            <a:off x="611560" y="2636912"/>
            <a:ext cx="8353425" cy="4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600" b="1" dirty="0"/>
              <a:t>Внесены изменения в таблицу  1102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827584" y="3068960"/>
          <a:ext cx="7632848" cy="1290816"/>
        </p:xfrm>
        <a:graphic>
          <a:graphicData uri="http://schemas.openxmlformats.org/drawingml/2006/table">
            <a:tbl>
              <a:tblPr/>
              <a:tblGrid>
                <a:gridCol w="6808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3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89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Средний медицинский персонал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ФАПов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, ФП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(из таблицы 1100)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4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4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Средний медицинский персонал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ФАПов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, ФП, всего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0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 из них: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8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              медицинские сестры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(включая заведующих)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827584" y="4365104"/>
            <a:ext cx="7597849" cy="4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600" b="1" dirty="0"/>
              <a:t>Внесены изменения в таблицу 1103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899592" y="4725144"/>
          <a:ext cx="7632848" cy="1280160"/>
        </p:xfrm>
        <a:graphic>
          <a:graphicData uri="http://schemas.openxmlformats.org/drawingml/2006/table">
            <a:tbl>
              <a:tblPr/>
              <a:tblGrid>
                <a:gridCol w="6641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33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Средний медицинский персонал смотровых кабинетов (из таблицы 1100) </a:t>
                      </a:r>
                    </a:p>
                  </a:txBody>
                  <a:tcPr marL="60318" marR="60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b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строки</a:t>
                      </a:r>
                    </a:p>
                  </a:txBody>
                  <a:tcPr marL="60318" marR="60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0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0318" marR="603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общего числа должностей среднего медицинского персонала (стр.  </a:t>
                      </a:r>
                      <a:r>
                        <a:rPr lang="ru-RU" sz="1400" b="1" spc="-1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144)</a:t>
                      </a:r>
                      <a:r>
                        <a:rPr lang="ru-RU" sz="1400" spc="-1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– в смотровом кабинете, </a:t>
                      </a:r>
                      <a:r>
                        <a:rPr lang="ru-RU" sz="1400" spc="-1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ед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  штатных</a:t>
                      </a: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0318" marR="603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60318" marR="603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133600"/>
            <a:ext cx="9144000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b="1" i="1"/>
          </a:p>
          <a:p>
            <a:pPr defTabSz="957263"/>
            <a:r>
              <a:rPr lang="ru-RU" b="1"/>
              <a:t> 	   				              	</a:t>
            </a:r>
            <a:endParaRPr lang="en-US" b="1"/>
          </a:p>
        </p:txBody>
      </p:sp>
      <p:sp>
        <p:nvSpPr>
          <p:cNvPr id="35123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1236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1239" name="Rectangle 7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1240" name="Rectangle 8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351241" name="Rectangle 9"/>
          <p:cNvSpPr>
            <a:spLocks noChangeArrowheads="1"/>
          </p:cNvSpPr>
          <p:nvPr/>
        </p:nvSpPr>
        <p:spPr bwMode="auto">
          <a:xfrm>
            <a:off x="539552" y="908720"/>
            <a:ext cx="8136955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/>
              <a:t>Введена новая таблица  1104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83568" y="1484784"/>
          <a:ext cx="8064895" cy="4267200"/>
        </p:xfrm>
        <a:graphic>
          <a:graphicData uri="http://schemas.openxmlformats.org/drawingml/2006/table">
            <a:tbl>
              <a:tblPr/>
              <a:tblGrid>
                <a:gridCol w="3873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5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62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64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53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Должности и физические лица амбулаторий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строки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штатных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занятых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физических лиц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Всего, в том числе: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врачи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специалисты с высшим немедицинским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образованием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провизоры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7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средний медицинский персонал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фармацевты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7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младший медицинский персонал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7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прочий персонал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3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Кроме того, число физических лиц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специалистов с высшим немедицинским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образованием, занимающих должности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врачей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3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Кроме того, число физических лиц без  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медицинского образования, занимающих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должности среднего медицинского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персонала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58" marR="619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22" name="Picture 2" descr="C:\Documents and Settings\KuzovkovaDA\Рабочий стол\Logo_MinZdrav_var1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-1168400"/>
            <a:ext cx="6228209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23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1989138"/>
            <a:ext cx="9144000" cy="4287837"/>
          </a:xfrm>
          <a:prstGeom prst="rect">
            <a:avLst/>
          </a:prstGeom>
          <a:solidFill>
            <a:srgbClr val="0070C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2000250"/>
            <a:ext cx="9144000" cy="2873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86726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286727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29" name="Rectangle 8"/>
          <p:cNvSpPr>
            <a:spLocks noChangeArrowheads="1"/>
          </p:cNvSpPr>
          <p:nvPr/>
        </p:nvSpPr>
        <p:spPr bwMode="auto">
          <a:xfrm>
            <a:off x="827088" y="3032125"/>
            <a:ext cx="7777162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200" b="1">
                <a:solidFill>
                  <a:schemeClr val="bg1"/>
                </a:solidFill>
                <a:latin typeface="Helios"/>
              </a:rPr>
              <a:t>ИЗМЕНЕНИЯ, ВНОСИМЫЕ В ДЕЙСТВУЮЩИЕ ФОРМЫ ФЕДЕРАЛЬНОГО И ОТРАСЛЕВОГО СТАТИСТИЧЕСКОГО  НАБЛЮДЕНИЯ</a:t>
            </a: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33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051050" y="333375"/>
            <a:ext cx="5184775" cy="1150938"/>
          </a:xfrm>
          <a:solidFill>
            <a:schemeClr val="bg1"/>
          </a:solidFill>
        </p:spPr>
        <p:txBody>
          <a:bodyPr lIns="95782" tIns="47891" rIns="95782" bIns="47891" rtlCol="0">
            <a:normAutofit fontScale="92500" lnSpcReduction="20000"/>
          </a:bodyPr>
          <a:lstStyle/>
          <a:p>
            <a:pPr marL="0" indent="0" defTabSz="957263" fontAlgn="auto">
              <a:lnSpc>
                <a:spcPct val="120000"/>
              </a:lnSpc>
              <a:spcAft>
                <a:spcPts val="0"/>
              </a:spcAft>
              <a:buFontTx/>
              <a:buNone/>
              <a:defRPr/>
            </a:pPr>
            <a:r>
              <a:rPr lang="ru-RU" sz="2400" dirty="0">
                <a:solidFill>
                  <a:srgbClr val="7F7F7F"/>
                </a:solidFill>
                <a:latin typeface="Helios"/>
              </a:rPr>
              <a:t>МИНИСТЕРСТВО ЗДРАВООХРАНЕНИЯ РОССИЙСКОЙ ФЕДЕРАЦИИ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9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2260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2263" name="Rectangle 7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2264" name="Rectangle 8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45" name="Rectangle 9"/>
          <p:cNvSpPr>
            <a:spLocks noChangeArrowheads="1"/>
          </p:cNvSpPr>
          <p:nvPr/>
        </p:nvSpPr>
        <p:spPr bwMode="auto">
          <a:xfrm>
            <a:off x="467544" y="764704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/>
              <a:t>Изменена таблица 1105</a:t>
            </a:r>
          </a:p>
          <a:p>
            <a:endParaRPr lang="ru-RU" sz="1600" b="1" dirty="0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692150" y="10239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251519" y="1124744"/>
          <a:ext cx="8496945" cy="3565239"/>
        </p:xfrm>
        <a:graphic>
          <a:graphicData uri="http://schemas.openxmlformats.org/drawingml/2006/table">
            <a:tbl>
              <a:tblPr/>
              <a:tblGrid>
                <a:gridCol w="1224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00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54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54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79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79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795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854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0773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893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6795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8987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8932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86793">
                <a:tc rowSpan="4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Персонал станций (отделений)</a:t>
                      </a:r>
                      <a:b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скорой медицинской помощи (из таблицы 1100)</a:t>
                      </a: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№  строки</a:t>
                      </a: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4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из них:</a:t>
                      </a: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5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врачи, </a:t>
                      </a: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них: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средний медицинский</a:t>
                      </a:r>
                      <a:b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персонал</a:t>
                      </a:r>
                    </a:p>
                  </a:txBody>
                  <a:tcPr marL="42607" marR="42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младший</a:t>
                      </a:r>
                      <a:b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медицинский</a:t>
                      </a:r>
                      <a:b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50" dirty="0" err="1">
                          <a:latin typeface="Times New Roman"/>
                          <a:ea typeface="Times New Roman"/>
                          <a:cs typeface="Times New Roman"/>
                        </a:rPr>
                        <a:t>персо-нал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прочий персонал</a:t>
                      </a: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них: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1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старшие врачи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врачи скорой мед. помощи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атестезиологи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реанима</a:t>
                      </a:r>
                      <a:r>
                        <a:rPr lang="ru-RU" sz="105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тологи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психиатры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педиатры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них: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водители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20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медсес-тры</a:t>
                      </a:r>
                      <a:r>
                        <a:rPr lang="ru-RU" sz="105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(фельдшеры) по приему вызовов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фельдшеры скорой мед.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помощи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медсестры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мед. сестры </a:t>
                      </a:r>
                      <a:r>
                        <a:rPr lang="ru-RU" sz="105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анестезисты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270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4313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Из общего числа должностей, ед:  штатных</a:t>
                      </a: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121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занятых</a:t>
                      </a: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33613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физических лиц</a:t>
                      </a:r>
                    </a:p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основных</a:t>
                      </a:r>
                    </a:p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работников</a:t>
                      </a:r>
                    </a:p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на занятых</a:t>
                      </a:r>
                    </a:p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должностях, чел</a:t>
                      </a:r>
                      <a:b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607" marR="426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133600"/>
            <a:ext cx="9144000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b="1" i="1"/>
          </a:p>
          <a:p>
            <a:pPr defTabSz="957263"/>
            <a:r>
              <a:rPr lang="ru-RU" b="1"/>
              <a:t> 	   				              	</a:t>
            </a:r>
            <a:endParaRPr lang="en-US" b="1"/>
          </a:p>
        </p:txBody>
      </p:sp>
      <p:sp>
        <p:nvSpPr>
          <p:cNvPr id="35328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3284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3287" name="Rectangle 7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3289" name="Rectangle 9"/>
          <p:cNvSpPr>
            <a:spLocks noChangeArrowheads="1"/>
          </p:cNvSpPr>
          <p:nvPr/>
        </p:nvSpPr>
        <p:spPr bwMode="auto">
          <a:xfrm>
            <a:off x="251520" y="764704"/>
            <a:ext cx="8353425" cy="4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Добавлена новая таблица № 1106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755576" y="1412776"/>
          <a:ext cx="8136904" cy="2346960"/>
        </p:xfrm>
        <a:graphic>
          <a:graphicData uri="http://schemas.openxmlformats.org/drawingml/2006/table">
            <a:tbl>
              <a:tblPr/>
              <a:tblGrid>
                <a:gridCol w="45130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3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73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7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1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7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Должности и физические лица отделений организации медицинской помощи несовершеннолетним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образовательных организациях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строки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штатных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занятых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физических лиц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Врачи (из табл. 1100, стр. 1)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из них: в сельской местности (из табл. 1100, стр. 3)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5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по гигиене детей и подростков (из табл. 1100,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стр. 50)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5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Средний медицинский персонал (из табл. 1100, стр. 144)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5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из них: в сельской местности (из табл. 1100, стр. 145)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5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Прочие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61" marR="65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133600"/>
            <a:ext cx="9144000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b="1" i="1"/>
          </a:p>
          <a:p>
            <a:pPr defTabSz="957263"/>
            <a:r>
              <a:rPr lang="ru-RU" b="1"/>
              <a:t> 	   				              	</a:t>
            </a:r>
            <a:endParaRPr lang="en-US" b="1"/>
          </a:p>
        </p:txBody>
      </p:sp>
      <p:sp>
        <p:nvSpPr>
          <p:cNvPr id="35328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3284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3287" name="Rectangle 7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3289" name="Rectangle 9"/>
          <p:cNvSpPr>
            <a:spLocks noChangeArrowheads="1"/>
          </p:cNvSpPr>
          <p:nvPr/>
        </p:nvSpPr>
        <p:spPr bwMode="auto">
          <a:xfrm>
            <a:off x="251520" y="764704"/>
            <a:ext cx="8353425" cy="4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600" b="1" dirty="0"/>
              <a:t>В таблицу  2100  добавлены дополнительные строки</a:t>
            </a:r>
          </a:p>
        </p:txBody>
      </p:sp>
      <p:graphicFrame>
        <p:nvGraphicFramePr>
          <p:cNvPr id="115" name="Таблица 114"/>
          <p:cNvGraphicFramePr>
            <a:graphicFrameLocks noGrp="1"/>
          </p:cNvGraphicFramePr>
          <p:nvPr/>
        </p:nvGraphicFramePr>
        <p:xfrm>
          <a:off x="755576" y="1124744"/>
          <a:ext cx="7632848" cy="2005568"/>
        </p:xfrm>
        <a:graphic>
          <a:graphicData uri="http://schemas.openxmlformats.org/drawingml/2006/table">
            <a:tbl>
              <a:tblPr/>
              <a:tblGrid>
                <a:gridCol w="6163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9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004"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863" marR="42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0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   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 (из стр. 1): врачи амбулаторий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905">
                <a:tc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 (из стр. 1):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специалисты: </a:t>
                      </a:r>
                    </a:p>
                    <a:p>
                      <a:pPr marL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  руководители организаций и их заместители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905"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выездной патронажной службой для оказания паллиативной медицинской помощи на дому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9" name="Rectangle 9"/>
          <p:cNvSpPr>
            <a:spLocks noChangeArrowheads="1"/>
          </p:cNvSpPr>
          <p:nvPr/>
        </p:nvSpPr>
        <p:spPr bwMode="auto">
          <a:xfrm>
            <a:off x="790575" y="3140968"/>
            <a:ext cx="8353425" cy="4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таблицу  2101  добавлены дополнительные строки и графы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83568" y="3789040"/>
          <a:ext cx="7704856" cy="1290816"/>
        </p:xfrm>
        <a:graphic>
          <a:graphicData uri="http://schemas.openxmlformats.org/drawingml/2006/table">
            <a:tbl>
              <a:tblPr/>
              <a:tblGrid>
                <a:gridCol w="4824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9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latin typeface="Times New Roman"/>
                          <a:ea typeface="Times New Roman"/>
                          <a:cs typeface="Times New Roman"/>
                        </a:rPr>
                        <a:t>Посещения к среднему медицинскому персоналу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760" marR="44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№ строки</a:t>
                      </a:r>
                    </a:p>
                  </a:txBody>
                  <a:tcPr marL="44760" marR="4476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 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них: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 акушеркам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760" marR="44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4760" marR="44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4760" marR="4476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4760" marR="4476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0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latin typeface="Times New Roman"/>
                          <a:ea typeface="Times New Roman"/>
                          <a:cs typeface="Times New Roman"/>
                        </a:rPr>
                        <a:t>Посещения к среднему медицинскому персоналу всего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760" marR="44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4760" marR="44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760" marR="4476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760" marR="4476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88">
                <a:tc>
                  <a:txBody>
                    <a:bodyPr/>
                    <a:lstStyle/>
                    <a:p>
                      <a:pPr marL="5302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амбулаториях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760" marR="44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760" marR="4476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760" marR="4476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760" marR="4476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888">
                <a:tc>
                  <a:txBody>
                    <a:bodyPr/>
                    <a:lstStyle/>
                    <a:p>
                      <a:pPr marL="5302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latin typeface="Times New Roman"/>
                          <a:ea typeface="Times New Roman"/>
                          <a:cs typeface="Times New Roman"/>
                        </a:rPr>
                        <a:t>        </a:t>
                      </a:r>
                      <a:r>
                        <a:rPr lang="ru-RU" sz="1400" spc="-1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них: в передвижных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760" marR="44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760" marR="4476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760" marR="4476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760" marR="4476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683568" y="5301208"/>
            <a:ext cx="7597849" cy="4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Исключена таблица 2102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611560" y="1052736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Исключена таблиц  2102</a:t>
            </a:r>
          </a:p>
          <a:p>
            <a:endParaRPr lang="ru-RU" sz="16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133600"/>
            <a:ext cx="9144000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b="1" i="1"/>
          </a:p>
          <a:p>
            <a:pPr defTabSz="957263"/>
            <a:r>
              <a:rPr lang="ru-RU" b="1"/>
              <a:t> 	   				              	</a:t>
            </a:r>
            <a:endParaRPr lang="en-US" b="1"/>
          </a:p>
        </p:txBody>
      </p:sp>
      <p:sp>
        <p:nvSpPr>
          <p:cNvPr id="37069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7069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0696" name="Rectangle 8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100" name="Прямоугольник 13"/>
          <p:cNvSpPr txBox="1">
            <a:spLocks noChangeArrowheads="1"/>
          </p:cNvSpPr>
          <p:nvPr/>
        </p:nvSpPr>
        <p:spPr bwMode="auto">
          <a:xfrm>
            <a:off x="611560" y="26064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101" name="Rectangle 9"/>
          <p:cNvSpPr>
            <a:spLocks noChangeArrowheads="1"/>
          </p:cNvSpPr>
          <p:nvPr/>
        </p:nvSpPr>
        <p:spPr bwMode="auto">
          <a:xfrm>
            <a:off x="251520" y="2204864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2200</a:t>
            </a:r>
          </a:p>
          <a:p>
            <a:endParaRPr lang="ru-RU" sz="1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2420888"/>
            <a:ext cx="81369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600" b="1">
                <a:latin typeface="Times New Roman" pitchFamily="18" charset="0"/>
                <a:cs typeface="Times New Roman" pitchFamily="18" charset="0"/>
              </a:rPr>
              <a:t>Сведения о деятельности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выездных </a:t>
            </a:r>
            <a:r>
              <a:rPr lang="x-none" sz="1600" b="1">
                <a:latin typeface="Times New Roman" pitchFamily="18" charset="0"/>
                <a:cs typeface="Times New Roman" pitchFamily="18" charset="0"/>
              </a:rPr>
              <a:t>бригад скорой медицинской помощи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39552" y="2852936"/>
          <a:ext cx="7848873" cy="2133600"/>
        </p:xfrm>
        <a:graphic>
          <a:graphicData uri="http://schemas.openxmlformats.org/drawingml/2006/table">
            <a:tbl>
              <a:tblPr/>
              <a:tblGrid>
                <a:gridCol w="2664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29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1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31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71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7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Состав и профиль бригад</a:t>
                      </a:r>
                    </a:p>
                  </a:txBody>
                  <a:tcPr marL="45634" marR="456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</a:p>
                  </a:txBody>
                  <a:tcPr marL="45634" marR="456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Число</a:t>
                      </a:r>
                      <a:b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выездных</a:t>
                      </a:r>
                      <a:b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бригад 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(смен),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из них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(из гр. 3):</a:t>
                      </a:r>
                      <a:b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круглосу-точных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Число лиц, которым оказана скорая медицинская помощь выездными бригадами</a:t>
                      </a:r>
                    </a:p>
                  </a:txBody>
                  <a:tcPr marL="45634" marR="456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 медицинских эвакуаций, выполненных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выездными бригадами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4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5634" marR="456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5634" marR="456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5634" marR="456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5634" marR="456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5634" marR="456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Общепрофильные</a:t>
                      </a: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5634" marR="4563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…</a:t>
                      </a:r>
                    </a:p>
                  </a:txBody>
                  <a:tcPr marL="45634" marR="4563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28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34" marR="456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683568" y="5013176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Добавлена таблица 2203</a:t>
            </a:r>
          </a:p>
          <a:p>
            <a:endParaRPr lang="ru-RU" sz="1600" b="1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611560" y="5301208"/>
            <a:ext cx="81369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Число лиц, эвакуированных с использованием санитарной авиации за счет средств регионального бюджета (из табл. 2200, стр. 3, графа 6) 1 _________,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число госпитализированных в первые сутки 2 ________.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611560" y="836712"/>
            <a:ext cx="7597849" cy="4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Добавлена новая таблица 2107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11560" y="1268760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/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медицинских организаций и их подразделений, оказывающих медицинскую помощь в амбулаторных условиях, участвующих в создании и тиражировании «Новой модели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 algn="l" eaLnBrk="0" hangingPunct="0"/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медицинской организации», посещения: к врачам, всего 1 __________, из них: сельских жителей 2 _________, к среднему медицинскому персоналу 3 ________, из них: сельских жителей 4 ________.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4307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4311" name="Rectangle 7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95536" y="836712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/>
              <a:t>Внесены изменения в таблицу  2350</a:t>
            </a:r>
          </a:p>
          <a:p>
            <a:endParaRPr lang="ru-RU" sz="1600" b="1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83568" y="1196752"/>
          <a:ext cx="8064896" cy="5133833"/>
        </p:xfrm>
        <a:graphic>
          <a:graphicData uri="http://schemas.openxmlformats.org/drawingml/2006/table">
            <a:tbl>
              <a:tblPr/>
              <a:tblGrid>
                <a:gridCol w="58236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1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99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показателей</a:t>
                      </a: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Число</a:t>
                      </a: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из них:</a:t>
                      </a:r>
                      <a:b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сельских жителей</a:t>
                      </a:r>
                    </a:p>
                  </a:txBody>
                  <a:tcPr marL="49490" marR="494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9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9490" marR="494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9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Число пациентов, пострадавших при дорожно-транспортных происшествиях, чел.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97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 из них (из стр. 6): со смертельным исходом до прибытия выездной бригады скорой медицинской помощи  на место</a:t>
                      </a:r>
                      <a:r>
                        <a:rPr lang="ru-RU" sz="1400" baseline="0" dirty="0"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дорожно-транспортного происшествия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6.1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9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                                      пациентов, у которых смерть наступила в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                                      транспортном средстве при выполнении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                                      медицинской эвакуации с места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                                      дорожно-транспортного происшествия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6.2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9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                                     пациентов, доставленных  в стационары с места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                                     дорожно-транспортного происшествия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6.3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19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                                           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из них: пациентов, доставленных  в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                                          </a:t>
                      </a:r>
                      <a:r>
                        <a:rPr lang="ru-RU" sz="14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травмоцентры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1 и 2 уровня с места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                                          дорожно-транспортного происшествия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6.3.1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9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Число вызовов скорой медицинской помощи по медицинскому обеспечению спортивных и других массовых мероприятий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7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9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Число пациентов, эвакуированных по экстренным медицинским показаниям в первые 24 часа в медицинские организации 2-го и 3-его уровней в рамках трехуровневой системы оказания медицинской помощи субъекта Российской Федерации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490" marR="494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												продолжение таблицы 2350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4307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4311" name="Rectangle 7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39552" y="3284984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/>
              <a:t>Внесены изменения в таблицу  2515</a:t>
            </a:r>
          </a:p>
          <a:p>
            <a:endParaRPr lang="ru-RU" sz="1600" b="1" dirty="0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												продолжение таблицы 2350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83568" y="4293096"/>
          <a:ext cx="8352928" cy="2227704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06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35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6024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Наименование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200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стро-ки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Число лиц, направленных на </a:t>
                      </a:r>
                      <a:r>
                        <a:rPr lang="ru-RU" sz="1200" baseline="0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освидетельст-вование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Результаты освидетельствования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установлено: </a:t>
                      </a:r>
                      <a:endParaRPr lang="ru-RU" sz="12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опьянение не установлено</a:t>
                      </a:r>
                      <a:endParaRPr lang="ru-RU" sz="12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число отказов от </a:t>
                      </a:r>
                      <a:r>
                        <a:rPr lang="ru-RU" sz="1200" baseline="0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освидетель</a:t>
                      </a:r>
                      <a:r>
                        <a:rPr lang="ru-RU" sz="1200" baseline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ствования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6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алкогольное опьянение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опьянение наркотиками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опьянение </a:t>
                      </a:r>
                      <a:r>
                        <a:rPr lang="ru-RU" sz="1200" baseline="0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ненаркоти-ческими</a:t>
                      </a:r>
                      <a:r>
                        <a:rPr lang="ru-RU" sz="1200" baseline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ПАВ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1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1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2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из них (из стр.01)  управляют транспортным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средством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683568" y="3501008"/>
            <a:ext cx="799288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Медицинское освидетельствование лиц на состояние алкогольного, наркотического и иного токсического опьянения, проведенное специалистами медицинских организаций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(2515)	                                                 	             К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оды по ОКЕИ: человек – 792, единица – 642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539552" y="764704"/>
            <a:ext cx="8208963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Исключены таблицы   2400 «Родовспоможение на дому» и 2401, </a:t>
            </a:r>
          </a:p>
          <a:p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сведения данных таблиц включены в форму федерального статистического </a:t>
            </a:r>
          </a:p>
          <a:p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наблюдения № 32 «Сведения о медицинской помощи беременным, </a:t>
            </a:r>
          </a:p>
          <a:p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роженицам и родильницам»</a:t>
            </a:r>
          </a:p>
          <a:p>
            <a:endParaRPr lang="ru-RU" sz="1600" b="1" dirty="0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683568" y="1844824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2512</a:t>
            </a:r>
          </a:p>
          <a:p>
            <a:endParaRPr lang="ru-RU" sz="1600" b="1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83568" y="2348880"/>
          <a:ext cx="8208913" cy="888976"/>
        </p:xfrm>
        <a:graphic>
          <a:graphicData uri="http://schemas.openxmlformats.org/drawingml/2006/table">
            <a:tbl>
              <a:tblPr/>
              <a:tblGrid>
                <a:gridCol w="5295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7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5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16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Диспансеризация детей 15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17 лет включительно</a:t>
                      </a:r>
                    </a:p>
                  </a:txBody>
                  <a:tcPr marL="58862" marR="588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</a:p>
                  </a:txBody>
                  <a:tcPr marL="58862" marR="5886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spc="-10" dirty="0">
                          <a:latin typeface="Times New Roman"/>
                          <a:ea typeface="Times New Roman"/>
                          <a:cs typeface="Times New Roman"/>
                        </a:rPr>
                        <a:t>Число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62" marR="588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направлено на медицинскую реабилитацию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62" marR="588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608">
                <a:tc>
                  <a:txBody>
                    <a:bodyPr/>
                    <a:lstStyle/>
                    <a:p>
                      <a:pPr marL="17018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 юношей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62" marR="588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7379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7382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7383" name="Rectangle 7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 dirty="0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69" name="Rectangle 9"/>
          <p:cNvSpPr>
            <a:spLocks noChangeArrowheads="1"/>
          </p:cNvSpPr>
          <p:nvPr/>
        </p:nvSpPr>
        <p:spPr bwMode="auto">
          <a:xfrm>
            <a:off x="467544" y="836712"/>
            <a:ext cx="856895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2850 «Результаты проведения медицинской реабилитации»</a:t>
            </a:r>
          </a:p>
          <a:p>
            <a:endParaRPr lang="ru-RU" sz="1600" b="1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467544" y="1268760"/>
          <a:ext cx="8568952" cy="4366240"/>
        </p:xfrm>
        <a:graphic>
          <a:graphicData uri="http://schemas.openxmlformats.org/drawingml/2006/table">
            <a:tbl>
              <a:tblPr/>
              <a:tblGrid>
                <a:gridCol w="1296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3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59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39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38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32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244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4082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4219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440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п/п</a:t>
                      </a: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лиц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нуждающихся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 медицинской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реабилитации</a:t>
                      </a:r>
                    </a:p>
                  </a:txBody>
                  <a:tcPr marL="46822" marR="4682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из них: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 рамках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ИПРА</a:t>
                      </a:r>
                    </a:p>
                  </a:txBody>
                  <a:tcPr marL="46822" marR="4682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лиц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направленных </a:t>
                      </a:r>
                      <a:b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 медицинскую реабилитацию</a:t>
                      </a:r>
                    </a:p>
                  </a:txBody>
                  <a:tcPr marL="46822" marR="4682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из них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 рамках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ИПРА</a:t>
                      </a:r>
                    </a:p>
                  </a:txBody>
                  <a:tcPr marL="46822" marR="4682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лиц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закончивших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медицинскую</a:t>
                      </a:r>
                      <a:b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реабилитацию</a:t>
                      </a:r>
                    </a:p>
                  </a:txBody>
                  <a:tcPr marL="46822" marR="4682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из них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 рамках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ИПРА</a:t>
                      </a:r>
                    </a:p>
                  </a:txBody>
                  <a:tcPr marL="46822" marR="4682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лиц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прошедших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медицинскую реабилитацию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повторно</a:t>
                      </a:r>
                    </a:p>
                  </a:txBody>
                  <a:tcPr marL="46822" marR="4682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Число 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лиц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направленных на МСЭ после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проведения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медицинской реабилитации</a:t>
                      </a:r>
                    </a:p>
                  </a:txBody>
                  <a:tcPr marL="46822" marR="4682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 лиц, всего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том числе: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взрослых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детей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из стр. 1.2: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детей 0-2 лет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включительно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1.2.1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8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стр. 1: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инвалидов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8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том числе: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взрослых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4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детей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из стр. 2.2: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детей 0-2 лет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включительно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2.2.1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6822" marR="468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7379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7382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7383" name="Rectangle 7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 dirty="0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69" name="Rectangle 9"/>
          <p:cNvSpPr>
            <a:spLocks noChangeArrowheads="1"/>
          </p:cNvSpPr>
          <p:nvPr/>
        </p:nvSpPr>
        <p:spPr bwMode="auto">
          <a:xfrm>
            <a:off x="395536" y="980728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3100</a:t>
            </a:r>
          </a:p>
          <a:p>
            <a:endParaRPr lang="ru-RU" sz="1600" b="1" dirty="0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771800" y="1340768"/>
            <a:ext cx="354391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Коечный фонд и его использование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899592" y="1772816"/>
          <a:ext cx="7992888" cy="3227513"/>
        </p:xfrm>
        <a:graphic>
          <a:graphicData uri="http://schemas.openxmlformats.org/drawingml/2006/table">
            <a:tbl>
              <a:tblPr/>
              <a:tblGrid>
                <a:gridCol w="6422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0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04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Профиль коек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 строки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Всего</a:t>
                      </a: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…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инфекционные для взрослых</a:t>
                      </a: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17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из них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лепрозные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17.1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            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для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COVID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-19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17.2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инфекционные для детей</a:t>
                      </a: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из них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лепрозные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18.1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         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для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COVID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-19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18.2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оториноларингологические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для детей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ru-RU" sz="1400" b="1" spc="-2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 оториноларингологические для детей  для </a:t>
                      </a:r>
                      <a:r>
                        <a:rPr lang="ru-RU" sz="1400" b="1" spc="-2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кохлеарной</a:t>
                      </a:r>
                      <a:r>
                        <a:rPr lang="ru-RU" sz="1400" b="1" spc="-2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имплантации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29.1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ru-RU" sz="1400" spc="-20" dirty="0">
                          <a:latin typeface="Times New Roman"/>
                          <a:ea typeface="Times New Roman"/>
                          <a:cs typeface="Times New Roman"/>
                        </a:rPr>
                        <a:t>реанимационные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ru-RU" sz="1400" spc="-20" dirty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400" b="1" spc="-2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для </a:t>
                      </a:r>
                      <a:r>
                        <a:rPr lang="en-US" sz="1400" b="1" spc="-2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COVID-19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45.4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755576" y="5229200"/>
            <a:ext cx="80648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Исключена таблица 3101 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7379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7382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7383" name="Rectangle 7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 dirty="0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69" name="Rectangle 9"/>
          <p:cNvSpPr>
            <a:spLocks noChangeArrowheads="1"/>
          </p:cNvSpPr>
          <p:nvPr/>
        </p:nvSpPr>
        <p:spPr bwMode="auto">
          <a:xfrm>
            <a:off x="467544" y="908720"/>
            <a:ext cx="8208963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3200 «</a:t>
            </a:r>
            <a:r>
              <a:rPr lang="ru-RU" sz="1600" b="1" dirty="0" err="1"/>
              <a:t>Трансфузионная</a:t>
            </a:r>
            <a:r>
              <a:rPr lang="ru-RU" sz="1600" b="1" dirty="0"/>
              <a:t> помощь»</a:t>
            </a:r>
            <a:endParaRPr lang="ru-RU" sz="1600" dirty="0"/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611560" y="1628800"/>
          <a:ext cx="8208912" cy="3017520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0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40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89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73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Транфузионные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средства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стро-ки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Число пациентов, чел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trike="sng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 (из гр. 3) число пациентов, которым выполнена </a:t>
                      </a:r>
                      <a:r>
                        <a:rPr lang="ru-RU" sz="1200" strike="sngStrike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аутогемо-трансфузия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Число переливаний,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ед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Перелито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трансфузионных</a:t>
                      </a:r>
                      <a:b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средств, 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Число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посттранс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фузионных осложнений,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ед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trike="sng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Консервированная кровь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trike="sng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Эритроцитсодержащие среды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trike="sng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Плазма всех видов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trike="sng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Концентрат тромбоцитов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trike="sng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Аутогемотрансфузии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7379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57382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7383" name="Rectangle 7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 dirty="0">
                <a:solidFill>
                  <a:srgbClr val="CC0000"/>
                </a:solidFill>
              </a:rPr>
              <a:t>               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827584" y="4365104"/>
          <a:ext cx="7992888" cy="1640200"/>
        </p:xfrm>
        <a:graphic>
          <a:graphicData uri="http://schemas.openxmlformats.org/drawingml/2006/table">
            <a:tbl>
              <a:tblPr/>
              <a:tblGrid>
                <a:gridCol w="540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8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5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Наименования органов и систем </a:t>
                      </a:r>
                    </a:p>
                  </a:txBody>
                  <a:tcPr marL="44989" marR="449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строки</a:t>
                      </a:r>
                    </a:p>
                  </a:txBody>
                  <a:tcPr marL="44989" marR="449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Всего</a:t>
                      </a:r>
                    </a:p>
                  </a:txBody>
                  <a:tcPr marL="44989" marR="449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4989" marR="44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4989" marR="449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4989" marR="449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9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Всего исследований</a:t>
                      </a:r>
                    </a:p>
                  </a:txBody>
                  <a:tcPr marL="44989" marR="44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4989" marR="449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4989" marR="449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9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в том числе: головного мозга</a:t>
                      </a:r>
                    </a:p>
                  </a:txBody>
                  <a:tcPr marL="44989" marR="44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4989" marR="449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4989" marR="449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970">
                <a:tc>
                  <a:txBody>
                    <a:bodyPr/>
                    <a:lstStyle/>
                    <a:p>
                      <a:pPr marL="201295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4989" marR="44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…</a:t>
                      </a:r>
                    </a:p>
                  </a:txBody>
                  <a:tcPr marL="44989" marR="449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4989" marR="449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9970">
                <a:tc>
                  <a:txBody>
                    <a:bodyPr/>
                    <a:lstStyle/>
                    <a:p>
                      <a:pPr marL="201295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             области груди (без сердца и коронарных сосудов)</a:t>
                      </a:r>
                    </a:p>
                  </a:txBody>
                  <a:tcPr marL="44989" marR="44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4989" marR="449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4989" marR="449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9970">
                <a:tc>
                  <a:txBody>
                    <a:bodyPr/>
                    <a:lstStyle/>
                    <a:p>
                      <a:pPr marL="201295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                  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из стр. 6:  легких при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COVID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-19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44989" marR="44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6.1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4989" marR="449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4989" marR="449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755576" y="3933056"/>
            <a:ext cx="80648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5113  «Компьютерная томография»  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683568" y="1556792"/>
          <a:ext cx="7992888" cy="1280160"/>
        </p:xfrm>
        <a:graphic>
          <a:graphicData uri="http://schemas.openxmlformats.org/drawingml/2006/table">
            <a:tbl>
              <a:tblPr/>
              <a:tblGrid>
                <a:gridCol w="5880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8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42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</a:p>
                  </a:txBody>
                  <a:tcPr marL="45950" marR="459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b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</a:p>
                  </a:txBody>
                  <a:tcPr marL="45950" marR="459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Число</a:t>
                      </a:r>
                    </a:p>
                  </a:txBody>
                  <a:tcPr marL="45950" marR="459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1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5950" marR="45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5950" marR="45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5950" marR="45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5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Число лиц, закончивших занятия с логопедом</a:t>
                      </a:r>
                    </a:p>
                  </a:txBody>
                  <a:tcPr marL="45950" marR="45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5950" marR="45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950" marR="459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5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из них (из стр. 1):  детей 0 – 14 лет (включительно)</a:t>
                      </a:r>
                    </a:p>
                  </a:txBody>
                  <a:tcPr marL="45950" marR="45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5950" marR="459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950" marR="459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из стр. 2: детей 0-2 лет (включительно)  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950" marR="45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950" marR="459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950" marR="459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683568" y="980728"/>
            <a:ext cx="80648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4804  «</a:t>
            </a:r>
            <a:r>
              <a:rPr lang="x-none" sz="1600" b="1">
                <a:latin typeface="Times New Roman" pitchFamily="18" charset="0"/>
                <a:cs typeface="Times New Roman" pitchFamily="18" charset="0"/>
              </a:rPr>
              <a:t>Логопедическая помощь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»  </a:t>
            </a:r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755576" y="3179966"/>
            <a:ext cx="8208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51863" algn="l"/>
              </a:tabLs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Изменено наименование таблицы 4809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51863" algn="l"/>
              </a:tabLst>
            </a:pPr>
            <a:r>
              <a:rPr lang="ru-RU" sz="1400" b="1" dirty="0"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Деятельность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медицинской профилактик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е»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1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1989138"/>
            <a:ext cx="9144000" cy="4287837"/>
          </a:xfrm>
          <a:prstGeom prst="rect">
            <a:avLst/>
          </a:prstGeom>
          <a:solidFill>
            <a:srgbClr val="0070C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836712"/>
            <a:ext cx="9144000" cy="7920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sz="2000" b="1" dirty="0"/>
          </a:p>
          <a:p>
            <a:pPr defTabSz="957263"/>
            <a:r>
              <a:rPr lang="ru-RU" b="1" dirty="0"/>
              <a:t>Вносятся изменения в следующие формы федерального статистического наблюдения:</a:t>
            </a:r>
          </a:p>
          <a:p>
            <a:pPr defTabSz="957263"/>
            <a:endParaRPr lang="en-US" b="1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324614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24615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4617" name="Rectangle 8"/>
          <p:cNvSpPr>
            <a:spLocks noChangeArrowheads="1"/>
          </p:cNvSpPr>
          <p:nvPr/>
        </p:nvSpPr>
        <p:spPr bwMode="auto">
          <a:xfrm>
            <a:off x="179512" y="1628800"/>
            <a:ext cx="896448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l"/>
            <a:endParaRPr lang="ru-RU" sz="1600" b="1" dirty="0">
              <a:solidFill>
                <a:schemeClr val="bg1"/>
              </a:solidFill>
            </a:endParaRPr>
          </a:p>
          <a:p>
            <a:pPr algn="l"/>
            <a:r>
              <a:rPr lang="ru-RU" b="1" dirty="0">
                <a:solidFill>
                  <a:srgbClr val="FFFFFF"/>
                </a:solidFill>
              </a:rPr>
              <a:t>№ 12 «Сведения </a:t>
            </a:r>
            <a:r>
              <a:rPr lang="ru-RU" b="1" dirty="0">
                <a:solidFill>
                  <a:schemeClr val="bg1"/>
                </a:solidFill>
              </a:rPr>
              <a:t>о числе заболеваний, зарегистрированных у пациентов, проживающих в районе обслуживания медицинской организации»</a:t>
            </a:r>
          </a:p>
          <a:p>
            <a:pPr algn="l"/>
            <a:endParaRPr lang="ru-RU" b="1" dirty="0">
              <a:solidFill>
                <a:srgbClr val="FFFFFF"/>
              </a:solidFill>
            </a:endParaRPr>
          </a:p>
          <a:p>
            <a:pPr algn="l"/>
            <a:r>
              <a:rPr lang="ru-RU" b="1" dirty="0">
                <a:solidFill>
                  <a:srgbClr val="FFFFFF"/>
                </a:solidFill>
              </a:rPr>
              <a:t>№ 14 «</a:t>
            </a:r>
            <a:r>
              <a:rPr lang="ru-RU" b="1" dirty="0">
                <a:solidFill>
                  <a:schemeClr val="bg1"/>
                </a:solidFill>
              </a:rPr>
              <a:t>Сведения о деятельности подразделений медицинской организации, оказывающих медицинскую помощь в стационарных условиях»; </a:t>
            </a:r>
            <a:endParaRPr lang="ru-RU" b="1" dirty="0">
              <a:solidFill>
                <a:srgbClr val="FFFFFF"/>
              </a:solidFill>
            </a:endParaRPr>
          </a:p>
          <a:p>
            <a:pPr algn="l"/>
            <a:endParaRPr lang="ru-RU" sz="1600" b="1" dirty="0">
              <a:solidFill>
                <a:srgbClr val="FFFFFF"/>
              </a:solidFill>
            </a:endParaRPr>
          </a:p>
          <a:p>
            <a:pPr algn="l"/>
            <a:r>
              <a:rPr lang="ru-RU" b="1" dirty="0">
                <a:solidFill>
                  <a:schemeClr val="bg1"/>
                </a:solidFill>
              </a:rPr>
              <a:t>№ 30 «Сведения о медицинской организации»;</a:t>
            </a:r>
            <a:r>
              <a:rPr lang="ru-RU" dirty="0">
                <a:solidFill>
                  <a:schemeClr val="bg1"/>
                </a:solidFill>
              </a:rPr>
              <a:t> </a:t>
            </a:r>
            <a:endParaRPr lang="ru-RU" sz="1600" b="1" dirty="0">
              <a:solidFill>
                <a:schemeClr val="bg1"/>
              </a:solidFill>
            </a:endParaRPr>
          </a:p>
          <a:p>
            <a:pPr algn="l"/>
            <a:endParaRPr lang="ru-RU" sz="1600" b="1" dirty="0">
              <a:solidFill>
                <a:schemeClr val="bg1"/>
              </a:solidFill>
            </a:endParaRPr>
          </a:p>
          <a:p>
            <a:pPr algn="l"/>
            <a:r>
              <a:rPr lang="ru-RU" b="1" dirty="0">
                <a:solidFill>
                  <a:schemeClr val="bg1"/>
                </a:solidFill>
              </a:rPr>
              <a:t>№ 47 «Сведения о сети и деятельности медицинских организаций»;</a:t>
            </a:r>
          </a:p>
          <a:p>
            <a:pPr algn="l"/>
            <a:endParaRPr lang="ru-RU" b="1" dirty="0">
              <a:solidFill>
                <a:schemeClr val="bg1"/>
              </a:solidFill>
            </a:endParaRPr>
          </a:p>
          <a:p>
            <a:pPr algn="l"/>
            <a:r>
              <a:rPr lang="ru-RU" b="1" dirty="0">
                <a:solidFill>
                  <a:schemeClr val="bg1"/>
                </a:solidFill>
              </a:rPr>
              <a:t>№ 61 «Сведения о ВИЧ-инфекции»</a:t>
            </a:r>
          </a:p>
          <a:p>
            <a:pPr algn="l"/>
            <a:endParaRPr lang="ru-RU" b="1" dirty="0">
              <a:solidFill>
                <a:schemeClr val="bg1"/>
              </a:solidFill>
            </a:endParaRPr>
          </a:p>
          <a:p>
            <a:pPr algn="l"/>
            <a:r>
              <a:rPr lang="ru-RU" b="1" dirty="0">
                <a:solidFill>
                  <a:schemeClr val="bg1"/>
                </a:solidFill>
              </a:rPr>
              <a:t>№ 13 «Сведения о беременности с абортивным исходом»</a:t>
            </a:r>
          </a:p>
          <a:p>
            <a:pPr algn="l"/>
            <a:endParaRPr lang="ru-RU" b="1" dirty="0">
              <a:solidFill>
                <a:schemeClr val="bg1"/>
              </a:solidFill>
            </a:endParaRPr>
          </a:p>
          <a:p>
            <a:pPr algn="l"/>
            <a:r>
              <a:rPr lang="ru-RU" b="1" dirty="0">
                <a:solidFill>
                  <a:schemeClr val="bg1"/>
                </a:solidFill>
              </a:rPr>
              <a:t>№ 32 «Сведения о медицинской помощи беременным, роженицам и родильницам»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23850" y="333375"/>
            <a:ext cx="8374063" cy="6492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ДЕЙСТВУЮЩИЕ ФОРМЫ ФЕДЕРАЛЬНОГО И ОТРАСЛЕВОГО  СТАТИСТИЧЕСКОГО   НАБЛЮДЕНИЯ</a:t>
            </a:r>
          </a:p>
        </p:txBody>
      </p:sp>
      <p:sp>
        <p:nvSpPr>
          <p:cNvPr id="10" name="Прямоугольник 13"/>
          <p:cNvSpPr txBox="1">
            <a:spLocks noChangeArrowheads="1"/>
          </p:cNvSpPr>
          <p:nvPr/>
        </p:nvSpPr>
        <p:spPr bwMode="auto">
          <a:xfrm>
            <a:off x="323528" y="332656"/>
            <a:ext cx="8374063" cy="6492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ДЕЙСТВУЮЩИЕ ФОРМЫ ФЕДЕРАЛЬНОГО СТАТИСТИЧЕСКОГО   НАБЛЮДЕНИЯ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6595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30</a:t>
            </a:r>
          </a:p>
        </p:txBody>
      </p:sp>
      <p:sp>
        <p:nvSpPr>
          <p:cNvPr id="366599" name="Rectangle 7"/>
          <p:cNvSpPr>
            <a:spLocks noChangeArrowheads="1"/>
          </p:cNvSpPr>
          <p:nvPr/>
        </p:nvSpPr>
        <p:spPr bwMode="auto">
          <a:xfrm>
            <a:off x="1042988" y="620713"/>
            <a:ext cx="75612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ru-RU" b="1"/>
          </a:p>
          <a:p>
            <a:pPr algn="l"/>
            <a:endParaRPr lang="ru-RU" sz="1400" b="1"/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467544" y="836712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5301</a:t>
            </a:r>
          </a:p>
          <a:p>
            <a:endParaRPr lang="ru-RU" sz="1600" b="1" dirty="0"/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755576" y="1484784"/>
          <a:ext cx="8136904" cy="1431584"/>
        </p:xfrm>
        <a:graphic>
          <a:graphicData uri="http://schemas.openxmlformats.org/drawingml/2006/table">
            <a:tbl>
              <a:tblPr/>
              <a:tblGrid>
                <a:gridCol w="4501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3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8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69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05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Наименование</a:t>
                      </a: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№ строки</a:t>
                      </a: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Число исследований</a:t>
                      </a: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из них:</a:t>
                      </a:r>
                      <a:br>
                        <a:rPr lang="ru-RU" sz="1200" dirty="0">
                          <a:latin typeface="Times New Roman"/>
                          <a:ea typeface="Times New Roman"/>
                        </a:rPr>
                      </a:b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 положительными результатами</a:t>
                      </a: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1</a:t>
                      </a: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3935" marR="4393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8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Из числа анализов (табл. 5300, гр. 3) </a:t>
                      </a: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…</a:t>
                      </a: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                        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исследование РНК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SARS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en-US" sz="14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CoV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-2 (ПЦР)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683568" y="1124744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611560" y="1124744"/>
            <a:ext cx="81369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Добавлена новая строка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7584" y="3501008"/>
            <a:ext cx="8064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Посмертные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патолого-анатомические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исследования (вскрытия)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755576" y="3140968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5503</a:t>
            </a:r>
          </a:p>
          <a:p>
            <a:endParaRPr lang="ru-RU" sz="1600" b="1" dirty="0"/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827584" y="4149080"/>
          <a:ext cx="7992888" cy="1273478"/>
        </p:xfrm>
        <a:graphic>
          <a:graphicData uri="http://schemas.openxmlformats.org/drawingml/2006/table">
            <a:tbl>
              <a:tblPr/>
              <a:tblGrid>
                <a:gridCol w="55269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53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0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05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Наименование</a:t>
                      </a: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№ строки</a:t>
                      </a: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Всего</a:t>
                      </a: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1</a:t>
                      </a: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3935" marR="439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3935" marR="4393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8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Число патологоанатомических вскрытий, всего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…</a:t>
                      </a: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Из стр. 1 умершие от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COVID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-19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1.4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755576" y="3789040"/>
            <a:ext cx="81369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Добавлена новая строка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1340768"/>
            <a:ext cx="9144000" cy="4214812"/>
          </a:xfrm>
          <a:prstGeom prst="rect">
            <a:avLst/>
          </a:prstGeom>
          <a:solidFill>
            <a:srgbClr val="0070C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sz="2800" b="1" u="sng">
              <a:solidFill>
                <a:srgbClr val="FFFFFF"/>
              </a:solidFill>
            </a:endParaRPr>
          </a:p>
          <a:p>
            <a:pPr defTabSz="957263"/>
            <a:r>
              <a:rPr lang="ru-RU" sz="2400" b="1">
                <a:solidFill>
                  <a:srgbClr val="FFFFFF"/>
                </a:solidFill>
              </a:rPr>
              <a:t>ФОРМА ФЕДЕРАЛЬНОГО  СТАТИСТИЧЕСКОГО НАБЛЮДЕНИЯ № 47</a:t>
            </a:r>
          </a:p>
          <a:p>
            <a:pPr defTabSz="957263"/>
            <a:endParaRPr lang="ru-RU" sz="2400" b="1">
              <a:solidFill>
                <a:srgbClr val="FFFFFF"/>
              </a:solidFill>
            </a:endParaRPr>
          </a:p>
          <a:p>
            <a:pPr defTabSz="957263"/>
            <a:r>
              <a:rPr lang="ru-RU" sz="2400" b="1">
                <a:solidFill>
                  <a:srgbClr val="FFFFFF"/>
                </a:solidFill>
              </a:rPr>
              <a:t>«СВЕДЕНИЯ </a:t>
            </a:r>
            <a:r>
              <a:rPr lang="en-US" sz="2400" b="1">
                <a:solidFill>
                  <a:schemeClr val="bg1"/>
                </a:solidFill>
              </a:rPr>
              <a:t>О</a:t>
            </a:r>
            <a:r>
              <a:rPr lang="ru-RU" sz="2400" b="1">
                <a:solidFill>
                  <a:schemeClr val="bg1"/>
                </a:solidFill>
              </a:rPr>
              <a:t> СЕТИ И ДЕЯТЕЛЬНОСТИ </a:t>
            </a:r>
          </a:p>
          <a:p>
            <a:pPr defTabSz="957263"/>
            <a:r>
              <a:rPr lang="ru-RU" sz="2400" b="1">
                <a:solidFill>
                  <a:schemeClr val="bg1"/>
                </a:solidFill>
              </a:rPr>
              <a:t>МЕДИЦИНСКОЙ ОРГАНИЗАЦИИ</a:t>
            </a:r>
            <a:r>
              <a:rPr lang="ru-RU" sz="2400" b="1">
                <a:solidFill>
                  <a:srgbClr val="FFFFFF"/>
                </a:solidFill>
              </a:rPr>
              <a:t>»</a:t>
            </a:r>
          </a:p>
          <a:p>
            <a:pPr defTabSz="957263"/>
            <a:endParaRPr lang="en-US" sz="2400" b="1">
              <a:solidFill>
                <a:srgbClr val="17375E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1052736"/>
            <a:ext cx="9144000" cy="2873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827088" y="3762375"/>
            <a:ext cx="7777162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3200" b="1">
              <a:solidFill>
                <a:schemeClr val="bg1"/>
              </a:solidFill>
              <a:latin typeface="Helios"/>
            </a:endParaRP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ДЕЙСТВУЮЩИЕ ФОРМЫ ФЕДЕРАЛЬНОГО И ОТРАСЛЕВОГО  СТАТИСТИЧЕСКОГО   НАБЛЮДЕНИЯ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7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9668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47</a:t>
            </a:r>
          </a:p>
        </p:txBody>
      </p:sp>
      <p:sp>
        <p:nvSpPr>
          <p:cNvPr id="369671" name="Rectangle 7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55576" y="1412776"/>
          <a:ext cx="8064896" cy="2560320"/>
        </p:xfrm>
        <a:graphic>
          <a:graphicData uri="http://schemas.openxmlformats.org/drawingml/2006/table">
            <a:tbl>
              <a:tblPr/>
              <a:tblGrid>
                <a:gridCol w="5472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7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Наименование организаций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 строки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Число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организаций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0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Центры, всего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074">
                <a:tc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074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медико-генетический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074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медицинской реабилитации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1074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из них для детей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33.1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2147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охраны здоровья семьи и репродукции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1074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охраны материнства и детства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2147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охраны репродуктивного здоровья подростков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21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 (сумма строк 1–6, 18–27,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42-44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467544" y="836712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0100</a:t>
            </a:r>
          </a:p>
          <a:p>
            <a:endParaRPr lang="ru-RU" sz="16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7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9668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47</a:t>
            </a:r>
          </a:p>
        </p:txBody>
      </p:sp>
      <p:sp>
        <p:nvSpPr>
          <p:cNvPr id="369671" name="Rectangle 7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55576" y="1412776"/>
          <a:ext cx="8064896" cy="4053840"/>
        </p:xfrm>
        <a:graphic>
          <a:graphicData uri="http://schemas.openxmlformats.org/drawingml/2006/table">
            <a:tbl>
              <a:tblPr/>
              <a:tblGrid>
                <a:gridCol w="5717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30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Наименование организаций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№ стро-ки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Число организа-ций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0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Амбулатории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0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Поликлиники 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2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из них: участвующие в создании и тиражировании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       «Новой модели медицинской организации»                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2.1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0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Детские поликлиники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2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из них: участвующие в создании и тиражировании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       «Новой модели медицинской организации»                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3.1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2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Центры, всего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2147">
                <a:tc>
                  <a:txBody>
                    <a:bodyPr/>
                    <a:lstStyle/>
                    <a:p>
                      <a:pPr marL="113665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2147">
                <a:tc>
                  <a:txBody>
                    <a:bodyPr/>
                    <a:lstStyle/>
                    <a:p>
                      <a:pPr marL="113665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медико-генетические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2147">
                <a:tc>
                  <a:txBody>
                    <a:bodyPr/>
                    <a:lstStyle/>
                    <a:p>
                      <a:pPr marL="113665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медико-социальной реабилитации</a:t>
                      </a:r>
                      <a:b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больных  наркоманией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2147">
                <a:tc>
                  <a:txBody>
                    <a:bodyPr/>
                    <a:lstStyle/>
                    <a:p>
                      <a:pPr marL="113665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2147">
                <a:tc>
                  <a:txBody>
                    <a:bodyPr/>
                    <a:lstStyle/>
                    <a:p>
                      <a:pPr marL="90170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охраны материнства и детства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2147">
                <a:tc>
                  <a:txBody>
                    <a:bodyPr/>
                    <a:lstStyle/>
                    <a:p>
                      <a:pPr marL="90170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охраны репродуктивного здоровья подростков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2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Итого (сумма строк 1 – 7,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22–23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5483" marR="45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467544" y="836712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0600</a:t>
            </a:r>
          </a:p>
          <a:p>
            <a:endParaRPr lang="ru-RU" sz="16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7379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47</a:t>
            </a:r>
          </a:p>
        </p:txBody>
      </p:sp>
      <p:sp>
        <p:nvSpPr>
          <p:cNvPr id="357382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7383" name="Rectangle 7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 dirty="0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69" name="Rectangle 9"/>
          <p:cNvSpPr>
            <a:spLocks noChangeArrowheads="1"/>
          </p:cNvSpPr>
          <p:nvPr/>
        </p:nvSpPr>
        <p:spPr bwMode="auto">
          <a:xfrm>
            <a:off x="467544" y="836712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0700</a:t>
            </a:r>
          </a:p>
          <a:p>
            <a:endParaRPr lang="ru-RU" sz="1600" b="1" dirty="0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11561" y="1351221"/>
            <a:ext cx="82809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КОЕЧНЫЙ ФОНД ЛЕЧЕБНО-ПРОФИЛАКТИЧЕСКИХ МЕДИЦИНСКИХ ОРГАНИЗАЦИЙ,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ОКАЗЫВАЮЩИХ МЕДИЦИНСКУЮ ПОМОЩЬ В СТАЦИОНАРНЫХ УСЛОВИЯХ,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 ТИПАМ ОРГАНИЗАЦИЙ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(ЗА ИСКЛЮЧЕНИЕМ САНАТОРНО-КУРОРТНЫХ ОРГАНИЗАЦИЙ И ПОДРАЗДЕЛЕНИЙ)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827584" y="2564904"/>
          <a:ext cx="7992888" cy="3440873"/>
        </p:xfrm>
        <a:graphic>
          <a:graphicData uri="http://schemas.openxmlformats.org/drawingml/2006/table">
            <a:tbl>
              <a:tblPr/>
              <a:tblGrid>
                <a:gridCol w="6422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0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04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Профиль коек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 строки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Всего</a:t>
                      </a: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…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инфекционные для взрослых</a:t>
                      </a: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17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из них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лепрозные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17.1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            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для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COVID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-19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17.2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инфекционные для детей</a:t>
                      </a: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из них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лепрозные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18.1</a:t>
                      </a: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         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для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COVID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-19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18.2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ru-RU" sz="1400" spc="-20" dirty="0">
                          <a:latin typeface="Times New Roman"/>
                          <a:ea typeface="Times New Roman"/>
                          <a:cs typeface="Times New Roman"/>
                        </a:rPr>
                        <a:t>оториноларингологические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для детей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ru-RU" sz="1400" b="1" spc="-20" dirty="0">
                          <a:latin typeface="Times New Roman"/>
                          <a:ea typeface="Times New Roman"/>
                          <a:cs typeface="Times New Roman"/>
                        </a:rPr>
                        <a:t>       </a:t>
                      </a:r>
                      <a:r>
                        <a:rPr lang="ru-RU" sz="1400" b="1" spc="-2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</a:t>
                      </a:r>
                      <a:br>
                        <a:rPr lang="ru-RU" sz="1400" b="1" spc="-2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b="1" spc="-2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оториноларингологические для </a:t>
                      </a:r>
                      <a:r>
                        <a:rPr lang="ru-RU" sz="1400" b="1" spc="-2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кохлеарной</a:t>
                      </a:r>
                      <a:r>
                        <a:rPr lang="ru-RU" sz="1400" b="1" spc="-2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имплантации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29.1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реанимационные 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ru-RU" sz="1400" b="1" spc="-20" dirty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400" b="1" spc="-2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для </a:t>
                      </a:r>
                      <a:r>
                        <a:rPr lang="en-US" sz="1400" b="1" spc="-2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COVID-19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45.4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57379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47</a:t>
            </a:r>
          </a:p>
        </p:txBody>
      </p:sp>
      <p:sp>
        <p:nvSpPr>
          <p:cNvPr id="357382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357383" name="Rectangle 7"/>
          <p:cNvSpPr>
            <a:spLocks noChangeArrowheads="1"/>
          </p:cNvSpPr>
          <p:nvPr/>
        </p:nvSpPr>
        <p:spPr bwMode="auto">
          <a:xfrm>
            <a:off x="684213" y="3765550"/>
            <a:ext cx="7777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90488" algn="l"/>
            <a:r>
              <a:rPr lang="ru-RU" sz="1200" b="1" dirty="0">
                <a:solidFill>
                  <a:srgbClr val="CC0000"/>
                </a:solidFill>
              </a:rPr>
              <a:t>               </a:t>
            </a:r>
          </a:p>
        </p:txBody>
      </p:sp>
      <p:sp>
        <p:nvSpPr>
          <p:cNvPr id="69" name="Rectangle 9"/>
          <p:cNvSpPr>
            <a:spLocks noChangeArrowheads="1"/>
          </p:cNvSpPr>
          <p:nvPr/>
        </p:nvSpPr>
        <p:spPr bwMode="auto">
          <a:xfrm>
            <a:off x="467544" y="836712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1100</a:t>
            </a:r>
          </a:p>
          <a:p>
            <a:endParaRPr lang="ru-RU" sz="1600" b="1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827584" y="2060848"/>
          <a:ext cx="7992888" cy="2133600"/>
        </p:xfrm>
        <a:graphic>
          <a:graphicData uri="http://schemas.openxmlformats.org/drawingml/2006/table">
            <a:tbl>
              <a:tblPr/>
              <a:tblGrid>
                <a:gridCol w="6422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0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4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Наименования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подразделений, отделов, отделений, кабинетов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285" marR="43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Паллиативной медицинской помощи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     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них: для детей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14.1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Патолого-анатомические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Отделения (пункты, кабинеты) неотложной медицинской помощи, оказывающих медицинскую помощь в амбулаторных условиях: 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взрослому населению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81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детскому населению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1307757"/>
            <a:ext cx="8208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НАЛИЧИЕ В ЛЕЧЕБНО-ПРОФИЛАКТИЧЕСКИХ МЕДИЦИНСКИХ ОРГАНИЗАЦИЯХ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ВСПОМОГАТЕЛЬНЫХ ПОДРАЗДЕЛЕНИЙ, ОТДЕЛОВ, ОТДЕЛЕНИЙ, КАБИНЕТОВ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1412776"/>
            <a:ext cx="9144000" cy="4214812"/>
          </a:xfrm>
          <a:prstGeom prst="rect">
            <a:avLst/>
          </a:prstGeom>
          <a:solidFill>
            <a:srgbClr val="0070C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sz="2800" b="1" u="sng" dirty="0">
              <a:solidFill>
                <a:srgbClr val="FFFFFF"/>
              </a:solidFill>
            </a:endParaRPr>
          </a:p>
          <a:p>
            <a:pPr defTabSz="957263"/>
            <a:r>
              <a:rPr lang="ru-RU" sz="2400" b="1" dirty="0">
                <a:solidFill>
                  <a:srgbClr val="FFFFFF"/>
                </a:solidFill>
              </a:rPr>
              <a:t>ФОРМА ФЕДЕРАЛЬНОГО  СТАТИСТИЧЕСКОГО НАБЛЮДЕНИЯ № 61</a:t>
            </a:r>
          </a:p>
          <a:p>
            <a:pPr defTabSz="957263"/>
            <a:endParaRPr lang="ru-RU" sz="2400" b="1" dirty="0">
              <a:solidFill>
                <a:srgbClr val="FFFFFF"/>
              </a:solidFill>
            </a:endParaRPr>
          </a:p>
          <a:p>
            <a:pPr defTabSz="957263"/>
            <a:r>
              <a:rPr lang="ru-RU" sz="2400" b="1" dirty="0">
                <a:solidFill>
                  <a:srgbClr val="FFFFFF"/>
                </a:solidFill>
              </a:rPr>
              <a:t>«СВЕДЕНИЯ </a:t>
            </a:r>
            <a:r>
              <a:rPr lang="en-US" sz="2400" b="1" dirty="0">
                <a:solidFill>
                  <a:schemeClr val="bg1"/>
                </a:solidFill>
              </a:rPr>
              <a:t>О</a:t>
            </a:r>
            <a:r>
              <a:rPr lang="ru-RU" sz="2400" b="1" dirty="0">
                <a:solidFill>
                  <a:schemeClr val="bg1"/>
                </a:solidFill>
              </a:rPr>
              <a:t> ВИЧ-ИНФЕКЦИИ</a:t>
            </a:r>
            <a:r>
              <a:rPr lang="ru-RU" sz="2400" b="1" dirty="0">
                <a:solidFill>
                  <a:srgbClr val="FFFFFF"/>
                </a:solidFill>
              </a:rPr>
              <a:t>»</a:t>
            </a:r>
          </a:p>
          <a:p>
            <a:pPr defTabSz="957263"/>
            <a:endParaRPr lang="en-US" sz="2400" b="1" dirty="0">
              <a:solidFill>
                <a:srgbClr val="17375E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1124744"/>
            <a:ext cx="9144000" cy="2873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827088" y="3762375"/>
            <a:ext cx="7777162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3200" b="1">
              <a:solidFill>
                <a:schemeClr val="bg1"/>
              </a:solidFill>
              <a:latin typeface="Helios"/>
            </a:endParaRP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ДЕЙСТВУЮЩИЕ ФОРМЫ ФЕДЕРАЛЬНОГО СТАТИСТИЧЕСКОГО   НАБЛЮДЕНИЯ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827584" y="3480757"/>
            <a:ext cx="77771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ru-RU" sz="3200" b="1">
              <a:solidFill>
                <a:schemeClr val="bg1"/>
              </a:solidFill>
              <a:latin typeface="Helios"/>
            </a:endParaRP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СТАТИСТИЧЕСКОГО   НАБЛЮДЕНИЯ № 61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67544" y="836712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во вторую часть  таблицы  2000</a:t>
            </a:r>
          </a:p>
          <a:p>
            <a:endParaRPr lang="ru-RU" sz="1600" b="1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683568" y="2132856"/>
          <a:ext cx="8280919" cy="2855595"/>
        </p:xfrm>
        <a:graphic>
          <a:graphicData uri="http://schemas.openxmlformats.org/drawingml/2006/table">
            <a:tbl>
              <a:tblPr/>
              <a:tblGrid>
                <a:gridCol w="21141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9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43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38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38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43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433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38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62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6409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1684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Формы ВИЧ-инфекции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№</a:t>
                      </a:r>
                    </a:p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стр.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Код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МКБ-10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из общего числа зарегистрированных пациентов с болезнью, вызванной ВИЧ (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гр. 6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)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имели клиническую стадию заболевания: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0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2А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2Б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2В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4А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4Б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4В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стадия не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установ-лена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Зарегистрировано пациентов с болезнью, вызванной ВИЧ, всего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В20-В24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проявляющейся в виде других состояний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16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В23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683568" y="5013176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2100</a:t>
            </a:r>
          </a:p>
          <a:p>
            <a:endParaRPr lang="ru-RU" sz="16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47056" y="5229200"/>
            <a:ext cx="849694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dirty="0"/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Пути передачи (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таблицы 2000, стр.1, графы 6 и 7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):	парентеральный 1_______, из него (стр. 1): </a:t>
            </a:r>
          </a:p>
          <a:p>
            <a:pPr algn="l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 лиц с впервые в жизни установленным диагнозом 2 _______, половой  3 ______, из него (стр. 3): у лиц с впервые в жизни установленным диагнозом 4 _______, вертикальный  5_______, из него (стр. 5): у лиц с впервые в жизни установленным диагнозом 6 _______, неустановленный  7_______, из него (стр. 7): у лиц с впервые в жизни установленным диагнозом 8 _______.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11560" y="1052736"/>
            <a:ext cx="82809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Обследование пациентов с ВИЧ-инфекцией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83568" y="1340768"/>
            <a:ext cx="82809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Движение пациентов с болезнью, вызванной ВИЧ, контактных лиц и лиц с бессимптомным инфекционным статусом, зарегистрированных и состоящих под наблюдением данной медицинской организации, и клинические стадии болезни, вызванной ВИЧ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827584" y="3480757"/>
            <a:ext cx="77771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ru-RU" sz="3200" b="1">
              <a:solidFill>
                <a:schemeClr val="bg1"/>
              </a:solidFill>
              <a:latin typeface="Helios"/>
            </a:endParaRP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СТАТИСТИЧЕСКОГО   НАБЛЮДЕНИЯ № 61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67544" y="836712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3000 «Обследование пациентов с ВИЧ-инфекцией»</a:t>
            </a:r>
          </a:p>
          <a:p>
            <a:endParaRPr lang="ru-RU" sz="1600" b="1" dirty="0"/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55576" y="4005064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3100 «Результаты обследования на антитела к ВИЧ»</a:t>
            </a:r>
          </a:p>
          <a:p>
            <a:endParaRPr lang="ru-RU" sz="1600" b="1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83568" y="1196752"/>
          <a:ext cx="8208913" cy="2752725"/>
        </p:xfrm>
        <a:graphic>
          <a:graphicData uri="http://schemas.openxmlformats.org/drawingml/2006/table">
            <a:tbl>
              <a:tblPr/>
              <a:tblGrid>
                <a:gridCol w="3095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0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22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53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53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533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86055">
                <a:tc rowSpan="4"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Наименование контингентов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стр.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Пациенты: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4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 болезнью, вызванной ВИЧ (В20-В24) (из табл. 2000, стр. 1, 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гр. 6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 бессимптомным инфекционным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статусом (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Z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21)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(из табл. 2000, стр. 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29,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гр. 6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1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обследовано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выявлено патологии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обследовано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выявлено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патологии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1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всего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из них: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детей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0-17 лет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всего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из них: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детей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0-17 лет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всего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из них: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детей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0-17 лет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всего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из них: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детей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0-17 лет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1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Пациенты, обследованные в отчетном году, всего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31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683568" y="4365104"/>
          <a:ext cx="8208911" cy="2194560"/>
        </p:xfrm>
        <a:graphic>
          <a:graphicData uri="http://schemas.openxmlformats.org/drawingml/2006/table">
            <a:tbl>
              <a:tblPr/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26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48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45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5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278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Контингенты</a:t>
                      </a:r>
                    </a:p>
                  </a:txBody>
                  <a:tcPr marL="50753" marR="507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стр.</a:t>
                      </a:r>
                    </a:p>
                  </a:txBody>
                  <a:tcPr marL="50753" marR="507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Всего</a:t>
                      </a:r>
                    </a:p>
                  </a:txBody>
                  <a:tcPr marL="50753" marR="507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из них:</a:t>
                      </a: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3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0-14 лет</a:t>
                      </a:r>
                    </a:p>
                  </a:txBody>
                  <a:tcPr marL="50753" marR="507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15-17 лет</a:t>
                      </a:r>
                    </a:p>
                  </a:txBody>
                  <a:tcPr marL="50753" marR="507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муж. 18-59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жен. 18-54</a:t>
                      </a:r>
                    </a:p>
                  </a:txBody>
                  <a:tcPr marL="50753" marR="507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старше трудоспособного возраста</a:t>
                      </a:r>
                    </a:p>
                  </a:txBody>
                  <a:tcPr marL="50753" marR="507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7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50753" marR="507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Число лиц  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обследованных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на антитела к ВИЧ в текущем году</a:t>
                      </a: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50753" marR="507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3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Число лиц, 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 которых методом иммунного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блотинга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выявлены антитела к ВИЧ  (из стр.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50753" marR="507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лиц, </a:t>
                      </a:r>
                      <a:r>
                        <a:rPr lang="ru-RU" sz="1200" b="1" kern="12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которых методом ПЦР выявлены антитела к ВИЧ (из стр. 1)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50753" marR="507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0753" marR="5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827584" y="3480757"/>
            <a:ext cx="77771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ru-RU" sz="3200" b="1">
              <a:solidFill>
                <a:schemeClr val="bg1"/>
              </a:solidFill>
              <a:latin typeface="Helios"/>
            </a:endParaRP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СТАТИСТИЧЕСКОГО   НАБЛЮДЕНИЯ № 61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67544" y="836712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 таблицу  3600</a:t>
            </a:r>
          </a:p>
          <a:p>
            <a:endParaRPr lang="ru-RU" sz="1600" b="1" dirty="0"/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55576" y="3645024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4000</a:t>
            </a:r>
          </a:p>
          <a:p>
            <a:endParaRPr lang="ru-RU" sz="16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1124744"/>
            <a:ext cx="85689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Выявление и лечение сопутствующих заболеваний у пациентов с болезнью, вызванной ВИЧ (В20-В24)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755576" y="1484784"/>
          <a:ext cx="7920879" cy="2065020"/>
        </p:xfrm>
        <a:graphic>
          <a:graphicData uri="http://schemas.openxmlformats.org/drawingml/2006/table">
            <a:tbl>
              <a:tblPr/>
              <a:tblGrid>
                <a:gridCol w="2206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0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86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17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18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18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005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Сопутствующие заболевания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Код МКБ-10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стр.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подлежало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пациентов обследованию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из табл.2000,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стр. 1, гр. 6)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из гр. 8: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детей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0-17 лет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Вирусный гепатит 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В16, В18.0, В18.1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Вирусный гепатит 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В17.1, В18.2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Сифилис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А50-53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  из них (стр. 3):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     у беременных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А50-53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683568" y="4437112"/>
          <a:ext cx="8280919" cy="1667058"/>
        </p:xfrm>
        <a:graphic>
          <a:graphicData uri="http://schemas.openxmlformats.org/drawingml/2006/table">
            <a:tbl>
              <a:tblPr/>
              <a:tblGrid>
                <a:gridCol w="345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48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5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76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57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401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Наименование показателя</a:t>
                      </a: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№№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п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Всего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из них (из гр. 3):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дети в возрасте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5-17 лет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 впервые в жизни установленным диагнозом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из них (из гр. 5):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дети в возрасте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5-17 лет</a:t>
                      </a:r>
                    </a:p>
                  </a:txBody>
                  <a:tcPr marL="43460" marR="434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Осмотрено пациентов (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из табл. 2000, стр. 1, гр. 4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), из них: </a:t>
                      </a: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…</a:t>
                      </a: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460" marR="43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2411760" y="3933056"/>
            <a:ext cx="54016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Обследование пациентов с болезнью, вызванной ВИЧ (В20-В24)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1412776"/>
            <a:ext cx="9144000" cy="4214812"/>
          </a:xfrm>
          <a:prstGeom prst="rect">
            <a:avLst/>
          </a:prstGeom>
          <a:solidFill>
            <a:srgbClr val="0070C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sz="2800" b="1" u="sng" dirty="0">
              <a:solidFill>
                <a:srgbClr val="FFFFFF"/>
              </a:solidFill>
            </a:endParaRPr>
          </a:p>
          <a:p>
            <a:pPr defTabSz="957263"/>
            <a:r>
              <a:rPr lang="ru-RU" sz="2400" b="1" dirty="0">
                <a:solidFill>
                  <a:srgbClr val="FFFFFF"/>
                </a:solidFill>
              </a:rPr>
              <a:t>ФОРМА ФЕДЕРАЛЬНОГО  СТАТИСТИЧЕСКОГО НАБЛЮДЕНИЯ № 12</a:t>
            </a:r>
          </a:p>
          <a:p>
            <a:pPr defTabSz="957263"/>
            <a:endParaRPr lang="ru-RU" sz="2400" b="1" dirty="0">
              <a:solidFill>
                <a:srgbClr val="FFFFFF"/>
              </a:solidFill>
            </a:endParaRPr>
          </a:p>
          <a:p>
            <a:pPr defTabSz="957263"/>
            <a:r>
              <a:rPr lang="ru-RU" sz="2400" b="1" dirty="0">
                <a:solidFill>
                  <a:srgbClr val="FFFFFF"/>
                </a:solidFill>
              </a:rPr>
              <a:t>«СВЕДЕНИЯ </a:t>
            </a:r>
            <a:r>
              <a:rPr lang="en-US" sz="2400" b="1" dirty="0">
                <a:solidFill>
                  <a:schemeClr val="bg1"/>
                </a:solidFill>
              </a:rPr>
              <a:t>О</a:t>
            </a:r>
            <a:r>
              <a:rPr lang="ru-RU" sz="2400" b="1" dirty="0">
                <a:solidFill>
                  <a:schemeClr val="bg1"/>
                </a:solidFill>
              </a:rPr>
              <a:t> ЧИСЛЕ ЗАБОЛЕВАНИЙ, ЗАРЕГИСТРИРОВАННЫХ У ПАЦИЕНТОВ, </a:t>
            </a:r>
          </a:p>
          <a:p>
            <a:pPr defTabSz="957263"/>
            <a:r>
              <a:rPr lang="ru-RU" sz="2400" b="1" dirty="0">
                <a:solidFill>
                  <a:schemeClr val="bg1"/>
                </a:solidFill>
              </a:rPr>
              <a:t>ПРОЖИВАЮЩИХ В РАЙОНЕ ОБСЛУЖИВАНИЯ</a:t>
            </a:r>
          </a:p>
          <a:p>
            <a:pPr defTabSz="957263"/>
            <a:r>
              <a:rPr lang="ru-RU" sz="2400" b="1" dirty="0">
                <a:solidFill>
                  <a:schemeClr val="bg1"/>
                </a:solidFill>
              </a:rPr>
              <a:t>МЕДИЦИНСКОЙ ОРГАНИЗАЦИИ</a:t>
            </a:r>
            <a:r>
              <a:rPr lang="ru-RU" sz="2400" b="1" dirty="0">
                <a:solidFill>
                  <a:srgbClr val="FFFFFF"/>
                </a:solidFill>
              </a:rPr>
              <a:t>»</a:t>
            </a:r>
          </a:p>
          <a:p>
            <a:pPr defTabSz="957263"/>
            <a:endParaRPr lang="en-US" sz="2400" b="1" dirty="0">
              <a:solidFill>
                <a:srgbClr val="17375E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1124744"/>
            <a:ext cx="9144000" cy="2873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827088" y="3762375"/>
            <a:ext cx="7777162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3200" b="1">
              <a:solidFill>
                <a:schemeClr val="bg1"/>
              </a:solidFill>
              <a:latin typeface="Helios"/>
            </a:endParaRP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ДЕЙСТВУЮЩИЕ ФОРМЫ ФЕДЕРАЛЬНОГО СТАТИСТИЧЕСКОГО   НАБЛЮДЕНИЯ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827584" y="3480757"/>
            <a:ext cx="77771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ru-RU" sz="3200" b="1">
              <a:solidFill>
                <a:schemeClr val="bg1"/>
              </a:solidFill>
              <a:latin typeface="Helios"/>
            </a:endParaRP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СТАТИСТИЧЕСКОГО   НАБЛЮДЕНИЯ № 61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67544" y="836712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 таблицу  5000</a:t>
            </a:r>
          </a:p>
          <a:p>
            <a:endParaRPr lang="ru-RU" sz="1600" b="1" dirty="0"/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827584" y="4221088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6100</a:t>
            </a:r>
          </a:p>
          <a:p>
            <a:endParaRPr lang="ru-RU" sz="16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1124744"/>
            <a:ext cx="85689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Диспансерное наблюдение за беременными, роженицами и родильницами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 ВИЧ-инфекцией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55576" y="1484784"/>
          <a:ext cx="8064896" cy="2482592"/>
        </p:xfrm>
        <a:graphic>
          <a:graphicData uri="http://schemas.openxmlformats.org/drawingml/2006/table">
            <a:tbl>
              <a:tblPr/>
              <a:tblGrid>
                <a:gridCol w="4752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73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4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03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показателей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Зарегистрировано пациентов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8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 болезнью, вызванной ВИЧ 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О98.7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 бессимптомным инфекционным статусом, вызванным ВИЧ (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21)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 беременных женщин, всего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…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 женщин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 новорожденных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получивших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химиопрофилактику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передачи ВИЧ-инфекции от матери к ребенку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4509120"/>
            <a:ext cx="799288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Из числа пациентов с бессимптомным инфекционным статусом -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21 (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табл. 2000, стр. 29, гр. 6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получили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антиретровирусную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терапию 1 _____,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из них с впервые в жизни установленным диагнозом (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табл. 2000, стр. 29, гр.7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получили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антиретровирусную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терапию 2 _____.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04850" algn="l"/>
              </a:tabLst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1412776"/>
            <a:ext cx="9144000" cy="4214812"/>
          </a:xfrm>
          <a:prstGeom prst="rect">
            <a:avLst/>
          </a:prstGeom>
          <a:solidFill>
            <a:srgbClr val="0070C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sz="2800" b="1" u="sng" dirty="0">
              <a:solidFill>
                <a:srgbClr val="FFFFFF"/>
              </a:solidFill>
            </a:endParaRPr>
          </a:p>
          <a:p>
            <a:pPr defTabSz="957263"/>
            <a:r>
              <a:rPr lang="ru-RU" sz="2400" b="1" dirty="0">
                <a:solidFill>
                  <a:srgbClr val="FFFFFF"/>
                </a:solidFill>
              </a:rPr>
              <a:t>ФОРМА ФЕДЕРАЛЬНОГО  СТАТИСТИЧЕСКОГО НАБЛЮДЕНИЯ № 13</a:t>
            </a:r>
          </a:p>
          <a:p>
            <a:pPr defTabSz="957263"/>
            <a:endParaRPr lang="ru-RU" sz="2400" b="1" dirty="0">
              <a:solidFill>
                <a:srgbClr val="FFFFFF"/>
              </a:solidFill>
            </a:endParaRPr>
          </a:p>
          <a:p>
            <a:pPr defTabSz="957263"/>
            <a:r>
              <a:rPr lang="ru-RU" sz="2400" b="1" dirty="0">
                <a:solidFill>
                  <a:srgbClr val="FFFFFF"/>
                </a:solidFill>
              </a:rPr>
              <a:t>«СВЕДЕНИЯ </a:t>
            </a:r>
            <a:r>
              <a:rPr lang="en-US" sz="2400" b="1" dirty="0">
                <a:solidFill>
                  <a:schemeClr val="bg1"/>
                </a:solidFill>
              </a:rPr>
              <a:t>О</a:t>
            </a:r>
            <a:r>
              <a:rPr lang="ru-RU" sz="2400" b="1" dirty="0">
                <a:solidFill>
                  <a:schemeClr val="bg1"/>
                </a:solidFill>
              </a:rPr>
              <a:t> БЕРЕМЕННОСТИ С АБОРТИВНЫМ ИСХОДОМ</a:t>
            </a:r>
            <a:r>
              <a:rPr lang="ru-RU" sz="2400" b="1" dirty="0">
                <a:solidFill>
                  <a:srgbClr val="FFFFFF"/>
                </a:solidFill>
              </a:rPr>
              <a:t>»</a:t>
            </a:r>
          </a:p>
          <a:p>
            <a:pPr defTabSz="957263"/>
            <a:endParaRPr lang="en-US" sz="2400" b="1" dirty="0">
              <a:solidFill>
                <a:srgbClr val="17375E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1124744"/>
            <a:ext cx="9144000" cy="2873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827088" y="3762375"/>
            <a:ext cx="7777162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3200" b="1">
              <a:solidFill>
                <a:schemeClr val="bg1"/>
              </a:solidFill>
              <a:latin typeface="Helios"/>
            </a:endParaRP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ДЕЙСТВУЮЩИЕ ФОРМЫ ФЕДЕРАЛЬНОГО СТАТИСТИЧЕСКОГО   НАБЛЮДЕНИЯ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СТАТИСТИЧЕСКОГО   НАБЛЮДЕНИЯ № 13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67544" y="1052736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Введена новая таблица 0900 «Результаты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доабортного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консультирования»</a:t>
            </a:r>
          </a:p>
          <a:p>
            <a:endParaRPr lang="ru-RU" sz="1600" b="1" dirty="0"/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611560" y="3284984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1100</a:t>
            </a:r>
          </a:p>
          <a:p>
            <a:endParaRPr lang="ru-RU" sz="1600" b="1" dirty="0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560" y="1412776"/>
            <a:ext cx="828092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Both" startAt="900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од по ОКЕИ: человек –792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Число женщин, обратившихся в медицинскую организацию за направлением на медицинский аборт легальный, всего 1 _____, из них проконсультировано в Центрах медико-социальной поддержки беременных женщин, оказавшихся в трудной жизненной ситуации, или в кабинетах медико-социальной помощи 2 _____, из них отказались от искусственного прерывания беременности и взяты под диспансерное наблюдение по беременности 3 ______.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755576" y="3789040"/>
            <a:ext cx="806489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стр. 4 гр. 4 табл. 1000 – медицинский аборт легальный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1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_______, из них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женщин, проконсультированных в Центрах медико-социальной поддержки беременных женщин, оказавшихся в трудной жизненной ситуации, или в кабинетах медико-социальной помощи: 2 _______, из числа легальных абортов проведено медикаментозным методом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 _______,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 числа легальных абортов проведено   в возрастной группе:  до 14 лет 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_______, 15 -17 лет 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_______.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1412776"/>
            <a:ext cx="9144000" cy="4214812"/>
          </a:xfrm>
          <a:prstGeom prst="rect">
            <a:avLst/>
          </a:prstGeom>
          <a:solidFill>
            <a:srgbClr val="0070C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sz="2800" b="1" u="sng" dirty="0">
              <a:solidFill>
                <a:srgbClr val="FFFFFF"/>
              </a:solidFill>
            </a:endParaRPr>
          </a:p>
          <a:p>
            <a:pPr defTabSz="957263"/>
            <a:r>
              <a:rPr lang="ru-RU" sz="2400" b="1" dirty="0">
                <a:solidFill>
                  <a:srgbClr val="FFFFFF"/>
                </a:solidFill>
              </a:rPr>
              <a:t>ФОРМА ФЕДЕРАЛЬНОГО  СТАТИСТИЧЕСКОГО НАБЛЮДЕНИЯ № 32</a:t>
            </a:r>
          </a:p>
          <a:p>
            <a:pPr defTabSz="957263"/>
            <a:endParaRPr lang="ru-RU" sz="2400" b="1" dirty="0">
              <a:solidFill>
                <a:srgbClr val="FFFFFF"/>
              </a:solidFill>
            </a:endParaRPr>
          </a:p>
          <a:p>
            <a:pPr defTabSz="957263"/>
            <a:r>
              <a:rPr lang="ru-RU" sz="2400" b="1" dirty="0">
                <a:solidFill>
                  <a:srgbClr val="FFFFFF"/>
                </a:solidFill>
              </a:rPr>
              <a:t>«СВЕДЕНИЯ </a:t>
            </a:r>
            <a:r>
              <a:rPr lang="en-US" sz="2400" b="1" dirty="0">
                <a:solidFill>
                  <a:schemeClr val="bg1"/>
                </a:solidFill>
              </a:rPr>
              <a:t>О</a:t>
            </a:r>
            <a:r>
              <a:rPr lang="ru-RU" sz="2400" b="1" dirty="0">
                <a:solidFill>
                  <a:schemeClr val="bg1"/>
                </a:solidFill>
              </a:rPr>
              <a:t> МЕДИЦИНСКОЙ ПОМОЩИ БЕРЕМЕННЫМ, РОЖЕНИЦАМ И РОДИЛЬНИЦАМ</a:t>
            </a:r>
            <a:r>
              <a:rPr lang="ru-RU" sz="2400" b="1" dirty="0">
                <a:solidFill>
                  <a:srgbClr val="FFFFFF"/>
                </a:solidFill>
              </a:rPr>
              <a:t>»</a:t>
            </a:r>
          </a:p>
          <a:p>
            <a:pPr defTabSz="957263"/>
            <a:endParaRPr lang="en-US" sz="2400" b="1" dirty="0">
              <a:solidFill>
                <a:srgbClr val="17375E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1124744"/>
            <a:ext cx="9144000" cy="2873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827088" y="3762375"/>
            <a:ext cx="7777162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3200" b="1">
              <a:solidFill>
                <a:schemeClr val="bg1"/>
              </a:solidFill>
              <a:latin typeface="Helios"/>
            </a:endParaRP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ДЕЙСТВУЮЩИЕ ФОРМЫ ФЕДЕРАЛЬНОГО И ОТРАСЛЕВОГО  СТАТИСТИЧЕСКОГО   НАБЛЮДЕНИЯ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55576" y="764704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Внесены изменения в таблицу 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2120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83568" y="1124744"/>
          <a:ext cx="8136904" cy="4666364"/>
        </p:xfrm>
        <a:graphic>
          <a:graphicData uri="http://schemas.openxmlformats.org/drawingml/2006/table">
            <a:tbl>
              <a:tblPr/>
              <a:tblGrid>
                <a:gridCol w="7674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52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Число женщин,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поступивших под наблюдение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женской консультации</a:t>
                      </a:r>
                      <a:r>
                        <a:rPr lang="en-US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сроке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беременности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 недель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67546" marR="67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084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них: прошедших оценку антенатального развития плода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 сроке</a:t>
                      </a:r>
                      <a:r>
                        <a:rPr lang="en-US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беременности 11-14</a:t>
                      </a:r>
                      <a:endParaRPr lang="en-US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недель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ультразвуковое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исследование и</a:t>
                      </a:r>
                      <a:r>
                        <a:rPr lang="en-US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определение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материнских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сывороточных маркеров</a:t>
                      </a:r>
                      <a:endParaRPr lang="en-US" sz="1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(связанного</a:t>
                      </a:r>
                      <a:r>
                        <a:rPr lang="en-US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 беременностью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плазменного протеина и 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свободной субединицы</a:t>
                      </a:r>
                      <a:r>
                        <a:rPr lang="en-US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хорионического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гонадотропина)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7546" marR="67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234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из стр. 12 выявлено: хромосомных аномалий и(или) пороков развития плода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7546" marR="67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336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               из них: прервано беременностей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13.1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234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Риск задержки роста плода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14 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234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Риск преждевременных родов	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234"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Риск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преэклампсии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16 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52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Число женщин, прошедших оценку антенатального развития плода при сроке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беременности от 19 до 21 недели - ультразвуковое исследование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17 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52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    из них: выявлено хромосомных аномалий и(или) пороков развития плода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18 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52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                    из них: прервано беременностей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.1</a:t>
                      </a:r>
                    </a:p>
                  </a:txBody>
                  <a:tcPr marL="67546" marR="67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5234">
                <a:tc>
                  <a:txBody>
                    <a:bodyPr/>
                    <a:lstStyle/>
                    <a:p>
                      <a:pPr lvl="0" algn="l" eaLnBrk="0" hangingPunct="0"/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из стр. 17: число женщин, поступивших под наблюдение женской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l" eaLnBrk="0" hangingPunct="0"/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          консультации при сроке беременности более 14 недель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67546" marR="67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СТАТИСТИЧЕСКОГО   НАБЛЮДЕНИЯ № 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</a:rPr>
              <a:t>32</a:t>
            </a:r>
            <a:endParaRPr lang="ru-RU" sz="16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55576" y="764704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Добавлена  таблица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220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0 </a:t>
            </a:r>
          </a:p>
          <a:p>
            <a:endParaRPr lang="ru-RU" sz="1600" b="1" dirty="0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55576" y="1916832"/>
          <a:ext cx="7704856" cy="3435096"/>
        </p:xfrm>
        <a:graphic>
          <a:graphicData uri="http://schemas.openxmlformats.org/drawingml/2006/table">
            <a:tbl>
              <a:tblPr/>
              <a:tblGrid>
                <a:gridCol w="59066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строки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2</a:t>
                      </a:r>
                      <a:endParaRPr lang="ru-RU" sz="14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Роды на дому, всего, </a:t>
                      </a:r>
                      <a:r>
                        <a:rPr lang="ru-RU" sz="1400" baseline="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ед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143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 принято врачами и средним медицинским персоналом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Роды без последующей госпитализации родильниц (из стр. 1), ед</a:t>
                      </a:r>
                      <a:endParaRPr lang="ru-RU" sz="14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Закончили беременность на дому  в сроки 22 – 27 недель (из стр. 1), чел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 детей, родившихся на дому, всего, чел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143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 умерло в первые 0 – 168 часов жизни</a:t>
                      </a:r>
                      <a:endParaRPr lang="ru-RU" sz="14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Родилось детей без последующей госпитализации родильниц, чел: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живыми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00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из них умерло в первые 0 – 168 часов жизни</a:t>
                      </a:r>
                      <a:endParaRPr lang="ru-RU" sz="14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мертвыми </a:t>
                      </a:r>
                      <a:endParaRPr lang="ru-RU" sz="14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вакцинировано против туберкулеза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755576" y="984014"/>
            <a:ext cx="784887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2.1. Родовспоможение на дому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(2200)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                               Коды по ОКЕИ: единица – 642; человек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792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СТАТИСТИЧЕСКОГО   НАБЛЮДЕНИЯ № 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</a:rPr>
              <a:t>32</a:t>
            </a:r>
            <a:endParaRPr lang="ru-RU" sz="16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55576" y="980728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Добавлена  таблица 2201</a:t>
            </a:r>
          </a:p>
          <a:p>
            <a:endParaRPr lang="ru-RU" sz="1600" b="1" dirty="0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899592" y="2204864"/>
          <a:ext cx="7632848" cy="1962912"/>
        </p:xfrm>
        <a:graphic>
          <a:graphicData uri="http://schemas.openxmlformats.org/drawingml/2006/table">
            <a:tbl>
              <a:tblPr/>
              <a:tblGrid>
                <a:gridCol w="5874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4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строки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baseline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</a:t>
                      </a:r>
                      <a:endParaRPr lang="ru-RU" sz="14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4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Состоит  под наблюдением на конец года женщин,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имеющих внутриматочные спирали, чел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4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использующих гормональную контрацепцию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Введено внутриматочных спиралей (в подразделениях, оказывающих медицинскую помощь в амбулаторных и стационарных условиях), </a:t>
                      </a:r>
                      <a:r>
                        <a:rPr lang="ru-RU" sz="1400" baseline="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ед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550" marR="575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755576" y="1289666"/>
            <a:ext cx="770485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25" algn="l"/>
                <a:tab pos="4751388" algn="ctr"/>
              </a:tabLst>
            </a:pPr>
            <a:r>
              <a:rPr kumimoji="0" lang="ru-RU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2.2. Контрацепция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25" algn="l"/>
                <a:tab pos="4751388" algn="ctr"/>
              </a:tabLst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25" algn="l"/>
                <a:tab pos="4751388" algn="ctr"/>
              </a:tabLs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(2201)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                                 Коды по ОКЕИ: единица – 642; человек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792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1412776"/>
            <a:ext cx="9144000" cy="4214812"/>
          </a:xfrm>
          <a:prstGeom prst="rect">
            <a:avLst/>
          </a:prstGeom>
          <a:solidFill>
            <a:srgbClr val="0070C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sz="2800" b="1" u="sng" dirty="0">
              <a:solidFill>
                <a:srgbClr val="FFFFFF"/>
              </a:solidFill>
            </a:endParaRPr>
          </a:p>
          <a:p>
            <a:pPr defTabSz="957263"/>
            <a:r>
              <a:rPr lang="ru-RU" sz="2400" b="1" dirty="0">
                <a:solidFill>
                  <a:srgbClr val="FFFFFF"/>
                </a:solidFill>
              </a:rPr>
              <a:t>ВКЛАДЫШ К ФОРМЕ  ФЕДЕРАЛЬНОГО  СТАТИСТИЧЕСКОГО НАБЛЮДЕНИЯ № 32</a:t>
            </a:r>
          </a:p>
          <a:p>
            <a:pPr defTabSz="957263"/>
            <a:endParaRPr lang="ru-RU" sz="2400" b="1" dirty="0">
              <a:solidFill>
                <a:srgbClr val="FFFFFF"/>
              </a:solidFill>
            </a:endParaRPr>
          </a:p>
          <a:p>
            <a:pPr defTabSz="957263"/>
            <a:r>
              <a:rPr lang="ru-RU" sz="2400" b="1" dirty="0">
                <a:solidFill>
                  <a:srgbClr val="FFFFFF"/>
                </a:solidFill>
              </a:rPr>
              <a:t>«СВЕДЕНИЯ </a:t>
            </a:r>
            <a:r>
              <a:rPr lang="en-US" sz="2400" b="1" dirty="0">
                <a:solidFill>
                  <a:schemeClr val="bg1"/>
                </a:solidFill>
              </a:rPr>
              <a:t>О</a:t>
            </a:r>
            <a:r>
              <a:rPr lang="ru-RU" sz="2400" b="1" dirty="0">
                <a:solidFill>
                  <a:schemeClr val="bg1"/>
                </a:solidFill>
              </a:rPr>
              <a:t> РЕГИОНАЛИЗАЦИИ АКУШЕРСКОЙ И ПЕРМНАТАЛЬНОЙ ПОМОЩМ В РОДИЛЬНЫХ ДОМАХ (ОТДЕЛЕНИЯХ) И ПЕРИНАТАЛЬНЫХ ЦЕНТРАХ</a:t>
            </a:r>
            <a:r>
              <a:rPr lang="ru-RU" sz="2400" b="1" dirty="0">
                <a:solidFill>
                  <a:srgbClr val="FFFFFF"/>
                </a:solidFill>
              </a:rPr>
              <a:t>»</a:t>
            </a:r>
          </a:p>
          <a:p>
            <a:pPr defTabSz="957263"/>
            <a:endParaRPr lang="en-US" sz="2400" b="1" dirty="0">
              <a:solidFill>
                <a:srgbClr val="17375E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1124744"/>
            <a:ext cx="9144000" cy="2873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827088" y="3762375"/>
            <a:ext cx="7777162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3200" b="1">
              <a:solidFill>
                <a:schemeClr val="bg1"/>
              </a:solidFill>
              <a:latin typeface="Helios"/>
            </a:endParaRP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ДЕЙСТВУЮЩИЕ ФОРМЫ ФЕДЕРАЛЬНОГО СТАТИСТИЧЕСКОГО   НАБЛЮДЕНИЯ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ВО ВКЛАДЫШ К ФОРМЕ ФЕДЕРАЛЬНОГО СТАТИСТИЧЕСКОГО   НАБЛЮДЕНИЯ № 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</a:rPr>
              <a:t>32</a:t>
            </a:r>
            <a:endParaRPr lang="ru-RU" sz="16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39750" y="871538"/>
            <a:ext cx="8208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/>
            <a:r>
              <a:rPr lang="ru-RU" sz="1400"/>
              <a:t>			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683568" y="1268760"/>
            <a:ext cx="8208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Добавлена  таблица 101</a:t>
            </a:r>
          </a:p>
          <a:p>
            <a:endParaRPr lang="ru-RU" sz="1600" b="1" dirty="0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755576" y="2069069"/>
            <a:ext cx="7992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гр. 5 стр. 1 число медицинских организаций I уровня, состоящие только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ургентного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родильного зала: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_______, число принятых в них родов: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697" name="Picture 2" descr="C:\Documents and Settings\KuzovkovaDA\Рабочий стол\Logo_MinZdrav_var1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-1168400"/>
            <a:ext cx="6227763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5698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2033588"/>
            <a:ext cx="9144000" cy="4287837"/>
          </a:xfrm>
          <a:prstGeom prst="rect">
            <a:avLst/>
          </a:prstGeom>
          <a:solidFill>
            <a:srgbClr val="0070C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2000250"/>
            <a:ext cx="9144000" cy="2873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85701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703" name="Rectangle 8"/>
          <p:cNvSpPr>
            <a:spLocks noChangeArrowheads="1"/>
          </p:cNvSpPr>
          <p:nvPr/>
        </p:nvSpPr>
        <p:spPr bwMode="auto">
          <a:xfrm>
            <a:off x="827088" y="3852863"/>
            <a:ext cx="77771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/>
            <a:r>
              <a:rPr lang="ru-RU" sz="4400" b="1">
                <a:solidFill>
                  <a:schemeClr val="bg1"/>
                </a:solidFill>
                <a:latin typeface="Calibri" pitchFamily="34" charset="0"/>
              </a:rPr>
              <a:t>БЛАГОДАРЮ ЗА ВНИМАНИЕ!</a:t>
            </a:r>
          </a:p>
        </p:txBody>
      </p:sp>
      <p:sp>
        <p:nvSpPr>
          <p:cNvPr id="133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051050" y="333375"/>
            <a:ext cx="5184775" cy="1150938"/>
          </a:xfrm>
          <a:solidFill>
            <a:schemeClr val="bg1"/>
          </a:solidFill>
        </p:spPr>
        <p:txBody>
          <a:bodyPr lIns="95782" tIns="47891" rIns="95782" bIns="47891" rtlCol="0">
            <a:normAutofit fontScale="92500" lnSpcReduction="20000"/>
          </a:bodyPr>
          <a:lstStyle/>
          <a:p>
            <a:pPr marL="0" indent="0" defTabSz="957263" fontAlgn="auto">
              <a:lnSpc>
                <a:spcPct val="120000"/>
              </a:lnSpc>
              <a:spcAft>
                <a:spcPts val="0"/>
              </a:spcAft>
              <a:buFontTx/>
              <a:buNone/>
              <a:defRPr/>
            </a:pPr>
            <a:r>
              <a:rPr lang="ru-RU" sz="2400">
                <a:solidFill>
                  <a:srgbClr val="7F7F7F"/>
                </a:solidFill>
                <a:latin typeface="Helios"/>
              </a:rPr>
              <a:t>МИНИСТЕРСТВО ЗДРАВООХРАНЕНИЯ </a:t>
            </a:r>
            <a:r>
              <a:rPr lang="ru-RU" sz="2400" dirty="0">
                <a:solidFill>
                  <a:srgbClr val="7F7F7F"/>
                </a:solidFill>
                <a:latin typeface="Helios"/>
              </a:rPr>
              <a:t>РОССИЙСКОЙ ФЕДЕРАЦИИ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2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6762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755576" y="4365104"/>
            <a:ext cx="77771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ru-RU" sz="3200" b="1">
              <a:solidFill>
                <a:schemeClr val="bg1"/>
              </a:solidFill>
              <a:latin typeface="Helios"/>
            </a:endParaRP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СТАТИСТИЧЕСКОГО   НАБЛЮДЕНИЯ № 12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971600" y="1484784"/>
          <a:ext cx="7632848" cy="248057"/>
        </p:xfrm>
        <a:graphic>
          <a:graphicData uri="http://schemas.openxmlformats.org/drawingml/2006/table">
            <a:tbl>
              <a:tblPr/>
              <a:tblGrid>
                <a:gridCol w="303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6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8057">
                <a:tc>
                  <a:txBody>
                    <a:bodyPr/>
                    <a:lstStyle/>
                    <a:p>
                      <a:pPr marL="86360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COVID-19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U07.1, U07.2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2924944"/>
            <a:ext cx="806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												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600" y="980728"/>
            <a:ext cx="763284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таблицы 1000, 1500, 2000, 3000, 4000 добавлена новая строка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3608" y="1916832"/>
            <a:ext cx="7560840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Добавлены таблицы 1004, 2004, 3004, 4004: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99592" y="2420888"/>
            <a:ext cx="75608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Число лиц с болезнями системы кровообращения, взятых под диспансерное наблюдение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(стр. 10.0 гр. 8)  1 ________,  из них умерло 2 _______.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99592" y="3068960"/>
            <a:ext cx="763284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таблицы 1100, 1600, 2100, 3100, 4100 добавлены новые строки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55576" y="3573016"/>
          <a:ext cx="8173417" cy="2560320"/>
        </p:xfrm>
        <a:graphic>
          <a:graphicData uri="http://schemas.openxmlformats.org/drawingml/2006/table">
            <a:tbl>
              <a:tblPr/>
              <a:tblGrid>
                <a:gridCol w="4824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9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27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538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№ строки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Код МКБ-10 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Обращения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7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из них: повторные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3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52691" marR="52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из них: обращения в медицинские организации для медицинского осмотра и обследования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Z00-Z13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0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наблюдение при подозрении на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COVID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-19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1.1.2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</a:t>
                      </a: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03.8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скрининговое обследование с целью выявления  </a:t>
                      </a:r>
                      <a:r>
                        <a:rPr lang="en-US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COVID</a:t>
                      </a: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-19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1.1.3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11.5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0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потенциальная опасность для здоровья, связанная с инфекционными болезнями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1.2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Z20-Z29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0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них:  контакт с больным 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COVID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-19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1.2.1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20.8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7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               носительство возбудителя инфекционной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               болезни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1.2.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Z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0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 них: носительство возбудителя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COVID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-19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1.2.3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22.8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691" marR="526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1700213"/>
            <a:ext cx="9144000" cy="4214812"/>
          </a:xfrm>
          <a:prstGeom prst="rect">
            <a:avLst/>
          </a:prstGeom>
          <a:solidFill>
            <a:srgbClr val="0070C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sz="2800" b="1" u="sng">
              <a:solidFill>
                <a:srgbClr val="FFFFFF"/>
              </a:solidFill>
            </a:endParaRPr>
          </a:p>
          <a:p>
            <a:pPr defTabSz="957263"/>
            <a:r>
              <a:rPr lang="ru-RU" sz="2400" b="1">
                <a:solidFill>
                  <a:srgbClr val="FFFFFF"/>
                </a:solidFill>
              </a:rPr>
              <a:t>ФОРМА ФЕДЕРАЛЬНОГО  СТАТИСТИЧЕСКОГО НАБЛЮДЕНИЯ № 14</a:t>
            </a:r>
          </a:p>
          <a:p>
            <a:pPr defTabSz="957263"/>
            <a:endParaRPr lang="ru-RU" sz="2400" b="1">
              <a:solidFill>
                <a:srgbClr val="FFFFFF"/>
              </a:solidFill>
            </a:endParaRPr>
          </a:p>
          <a:p>
            <a:pPr defTabSz="957263"/>
            <a:r>
              <a:rPr lang="ru-RU" sz="2400" b="1">
                <a:solidFill>
                  <a:srgbClr val="FFFFFF"/>
                </a:solidFill>
              </a:rPr>
              <a:t>«</a:t>
            </a:r>
            <a:r>
              <a:rPr lang="ru-RU" sz="2400" b="1">
                <a:solidFill>
                  <a:schemeClr val="bg1"/>
                </a:solidFill>
              </a:rPr>
              <a:t>СВЕДЕНИЯ О ДЕЯТЕЛЬНОСТИ СТАЦИОНАРА</a:t>
            </a:r>
            <a:r>
              <a:rPr lang="ru-RU" sz="2400" b="1">
                <a:solidFill>
                  <a:srgbClr val="FFFFFF"/>
                </a:solidFill>
              </a:rPr>
              <a:t>»</a:t>
            </a:r>
          </a:p>
          <a:p>
            <a:pPr defTabSz="957263"/>
            <a:endParaRPr lang="en-US" sz="2400" b="1">
              <a:solidFill>
                <a:srgbClr val="17375E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2000250"/>
            <a:ext cx="9144000" cy="2873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2666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2666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6664" name="Rectangle 8"/>
          <p:cNvSpPr>
            <a:spLocks noChangeArrowheads="1"/>
          </p:cNvSpPr>
          <p:nvPr/>
        </p:nvSpPr>
        <p:spPr bwMode="auto">
          <a:xfrm>
            <a:off x="827088" y="3762375"/>
            <a:ext cx="7777162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3200" b="1">
              <a:solidFill>
                <a:schemeClr val="bg1"/>
              </a:solidFill>
              <a:latin typeface="Helios"/>
            </a:endParaRP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 dirty="0">
                <a:solidFill>
                  <a:schemeClr val="bg1"/>
                </a:solidFill>
                <a:latin typeface="Arial" pitchFamily="34" charset="0"/>
              </a:rPr>
              <a:t>ИЗМЕНЕНИЯ, ВНОСИМЫЕ В ДЕЙСТВУЮЩИЕ ФОРМЫ ФЕДЕРАЛЬНОГО СТАТИСТИЧЕСКОГО   НАБЛЮДЕНИЯ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50825" y="3644900"/>
            <a:ext cx="8424863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b="1" i="1"/>
          </a:p>
          <a:p>
            <a:pPr defTabSz="957263"/>
            <a:r>
              <a:rPr lang="ru-RU" b="1"/>
              <a:t> 	   				              	</a:t>
            </a:r>
            <a:endParaRPr lang="en-US" b="1"/>
          </a:p>
        </p:txBody>
      </p:sp>
      <p:sp>
        <p:nvSpPr>
          <p:cNvPr id="32768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2018</a:t>
            </a:r>
          </a:p>
        </p:txBody>
      </p:sp>
      <p:sp>
        <p:nvSpPr>
          <p:cNvPr id="327684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14</a:t>
            </a:r>
          </a:p>
        </p:txBody>
      </p:sp>
      <p:sp>
        <p:nvSpPr>
          <p:cNvPr id="327688" name="Rectangle 8"/>
          <p:cNvSpPr>
            <a:spLocks noChangeArrowheads="1"/>
          </p:cNvSpPr>
          <p:nvPr/>
        </p:nvSpPr>
        <p:spPr bwMode="auto">
          <a:xfrm>
            <a:off x="539750" y="476250"/>
            <a:ext cx="78486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ru-RU" b="1" dirty="0"/>
          </a:p>
          <a:p>
            <a:pPr algn="l"/>
            <a:r>
              <a:rPr lang="ru-RU" sz="1600" b="1" dirty="0">
                <a:solidFill>
                  <a:srgbClr val="CC0000"/>
                </a:solidFill>
              </a:rPr>
              <a:t>   </a:t>
            </a:r>
            <a:endParaRPr lang="ru-RU" sz="1600" b="1" dirty="0"/>
          </a:p>
        </p:txBody>
      </p:sp>
      <p:sp>
        <p:nvSpPr>
          <p:cNvPr id="327689" name="Rectangle 9"/>
          <p:cNvSpPr>
            <a:spLocks noChangeArrowheads="1"/>
          </p:cNvSpPr>
          <p:nvPr/>
        </p:nvSpPr>
        <p:spPr bwMode="auto">
          <a:xfrm>
            <a:off x="467544" y="888395"/>
            <a:ext cx="82819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90488" algn="l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таблице 2000 «СОСТАВ ПАЦИЕНТОВ В СТАЦИОНАРЕ, СРОКИ И ИСХОДЫ</a:t>
            </a:r>
          </a:p>
          <a:p>
            <a:pPr indent="90488" algn="l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ЛЕЧЕНИЯ» </a:t>
            </a:r>
          </a:p>
          <a:p>
            <a:pPr indent="90488" algn="l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вводится новая строка: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83568" y="1700808"/>
          <a:ext cx="7704856" cy="288032"/>
        </p:xfrm>
        <a:graphic>
          <a:graphicData uri="http://schemas.openxmlformats.org/drawingml/2006/table">
            <a:tbl>
              <a:tblPr/>
              <a:tblGrid>
                <a:gridCol w="4752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COVID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-19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U07.1-2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611560" y="2050976"/>
            <a:ext cx="82819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90488" algn="l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 строке 17 «Отдельные состояния, возникающие в перинатальном периоде</a:t>
            </a:r>
          </a:p>
          <a:p>
            <a:pPr indent="90488" algn="l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изменены коды по МКБ-10: </a:t>
            </a:r>
          </a:p>
          <a:p>
            <a:pPr indent="90488" algn="l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графам с 4 по 21 – код Р00-Р04, по графам с 22 по 33 – код Р05-Р96:</a:t>
            </a: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683568" y="2924944"/>
            <a:ext cx="82819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90488" algn="l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Изменена таблица 2100: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83568" y="3182199"/>
            <a:ext cx="81369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числа выписанных пациентов направлено: в организации медицинской реабилитации  1 ____, в санатории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 .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683568" y="3861048"/>
            <a:ext cx="82819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90488" algn="l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Добавлена таблица 2900: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83568" y="4200182"/>
            <a:ext cx="82089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числа выписанных пациентов старше трудоспособного возраста (табл. 2000, стр. 20.1, гр. 13), получили травматический перелом шейки бедра,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чрезвертельный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подвертельный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переломы (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72.0-2) 1 ______, из них: получили медицинскую помощь в форме хирургического вмешательства 2 ______,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эндопротезирование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_______. 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683568" y="5186318"/>
            <a:ext cx="8136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таблице 2900 показывают только травматические переломы, которые должны быть учтены только после проведения денситометрии и исключения диагноза «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остеопороза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патологическим переломом».</a:t>
            </a:r>
            <a:endParaRPr kumimoji="0" lang="ru-RU" sz="1600" b="1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50825" y="3644900"/>
            <a:ext cx="8424863" cy="44640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b="1" i="1"/>
          </a:p>
          <a:p>
            <a:pPr defTabSz="957263"/>
            <a:r>
              <a:rPr lang="ru-RU" b="1"/>
              <a:t> 	   				              	</a:t>
            </a:r>
            <a:endParaRPr lang="en-US" b="1"/>
          </a:p>
        </p:txBody>
      </p:sp>
      <p:sp>
        <p:nvSpPr>
          <p:cNvPr id="32768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2018</a:t>
            </a:r>
          </a:p>
        </p:txBody>
      </p:sp>
      <p:sp>
        <p:nvSpPr>
          <p:cNvPr id="327684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ФОРМУ ФЕДЕРАЛЬНОГО </a:t>
            </a:r>
          </a:p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СТАТИСТИЧЕСКОГО   НАБЛЮДЕНИЯ № 14</a:t>
            </a:r>
          </a:p>
        </p:txBody>
      </p:sp>
      <p:sp>
        <p:nvSpPr>
          <p:cNvPr id="327688" name="Rectangle 8"/>
          <p:cNvSpPr>
            <a:spLocks noChangeArrowheads="1"/>
          </p:cNvSpPr>
          <p:nvPr/>
        </p:nvSpPr>
        <p:spPr bwMode="auto">
          <a:xfrm>
            <a:off x="539750" y="476250"/>
            <a:ext cx="78486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ru-RU" b="1" dirty="0"/>
          </a:p>
          <a:p>
            <a:pPr algn="l"/>
            <a:r>
              <a:rPr lang="ru-RU" sz="1600" b="1" dirty="0">
                <a:solidFill>
                  <a:srgbClr val="CC0000"/>
                </a:solidFill>
              </a:rPr>
              <a:t>   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1124744"/>
            <a:ext cx="76328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0488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таблице 3000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cap="all" dirty="0">
                <a:latin typeface="Times New Roman" pitchFamily="18" charset="0"/>
                <a:cs typeface="Times New Roman" pitchFamily="18" charset="0"/>
              </a:rPr>
              <a:t>Состав новорожденных С </a:t>
            </a:r>
            <a:r>
              <a:rPr lang="ru-RU" sz="1600" b="1" cap="all" dirty="0" err="1">
                <a:latin typeface="Times New Roman" pitchFamily="18" charset="0"/>
                <a:cs typeface="Times New Roman" pitchFamily="18" charset="0"/>
              </a:rPr>
              <a:t>ЗАболЕВАНИЯМИ</a:t>
            </a:r>
            <a:r>
              <a:rPr lang="ru-RU" sz="1600" b="1" cap="all" dirty="0">
                <a:latin typeface="Times New Roman" pitchFamily="18" charset="0"/>
                <a:cs typeface="Times New Roman" pitchFamily="18" charset="0"/>
              </a:rPr>
              <a:t>, поступивших в возрасте 0-6 дней жизни, и исходы их лечения</a:t>
            </a:r>
            <a:r>
              <a:rPr lang="ru-RU" sz="1600" b="1" cap="all" dirty="0"/>
              <a:t>» </a:t>
            </a:r>
          </a:p>
          <a:p>
            <a:pPr indent="90488" algn="l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вводится новая строка: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755576" y="2348880"/>
          <a:ext cx="7704856" cy="288032"/>
        </p:xfrm>
        <a:graphic>
          <a:graphicData uri="http://schemas.openxmlformats.org/drawingml/2006/table">
            <a:tbl>
              <a:tblPr/>
              <a:tblGrid>
                <a:gridCol w="4752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COVID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-19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U07.1-2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827584" y="3501008"/>
            <a:ext cx="763284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0488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таблице 4000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cap="all" dirty="0">
                <a:latin typeface="Times New Roman" pitchFamily="18" charset="0"/>
                <a:cs typeface="Times New Roman" pitchFamily="18" charset="0"/>
              </a:rPr>
              <a:t>Хирургическая работа ОРГАНИЗАЦИИ</a:t>
            </a:r>
            <a:r>
              <a:rPr lang="ru-RU" sz="1600" b="1" cap="all" dirty="0"/>
              <a:t>» </a:t>
            </a:r>
          </a:p>
          <a:p>
            <a:pPr indent="90488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вводится новая строка: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259632" y="4365104"/>
          <a:ext cx="6168008" cy="487680"/>
        </p:xfrm>
        <a:graphic>
          <a:graphicData uri="http://schemas.openxmlformats.org/drawingml/2006/table">
            <a:tbl>
              <a:tblPr/>
              <a:tblGrid>
                <a:gridCol w="5026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интравитреальное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введение ингибитора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ангиогенеза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91" marR="438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4.8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91" marR="438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683568" y="2822159"/>
            <a:ext cx="82819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90488" algn="l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 строке 5 «Отдельные состояния, возникающие в перинатальном периоде»</a:t>
            </a:r>
          </a:p>
          <a:p>
            <a:pPr indent="90488" algn="l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изменены коды по МКБ-10: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Р05-Р96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1700213"/>
            <a:ext cx="9144000" cy="4214812"/>
          </a:xfrm>
          <a:prstGeom prst="rect">
            <a:avLst/>
          </a:prstGeom>
          <a:solidFill>
            <a:srgbClr val="0070C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ru-RU" sz="2800" b="1" u="sng">
              <a:solidFill>
                <a:srgbClr val="FFFFFF"/>
              </a:solidFill>
            </a:endParaRPr>
          </a:p>
          <a:p>
            <a:pPr defTabSz="957263"/>
            <a:r>
              <a:rPr lang="ru-RU" sz="2400" b="1">
                <a:solidFill>
                  <a:srgbClr val="FFFFFF"/>
                </a:solidFill>
              </a:rPr>
              <a:t>ФОРМА ФЕДЕРАЛЬНОГО  СТАТИСТИЧЕСКОГО НАБЛЮДЕНИЯ № 30</a:t>
            </a:r>
          </a:p>
          <a:p>
            <a:pPr defTabSz="957263"/>
            <a:endParaRPr lang="ru-RU" sz="2400" b="1">
              <a:solidFill>
                <a:srgbClr val="FFFFFF"/>
              </a:solidFill>
            </a:endParaRPr>
          </a:p>
          <a:p>
            <a:pPr defTabSz="957263"/>
            <a:r>
              <a:rPr lang="ru-RU" sz="2400" b="1">
                <a:solidFill>
                  <a:srgbClr val="FFFFFF"/>
                </a:solidFill>
              </a:rPr>
              <a:t>«СВЕДЕНИЯ </a:t>
            </a:r>
            <a:r>
              <a:rPr lang="en-US" sz="2400" b="1">
                <a:solidFill>
                  <a:schemeClr val="bg1"/>
                </a:solidFill>
              </a:rPr>
              <a:t>О</a:t>
            </a:r>
            <a:r>
              <a:rPr lang="ru-RU" sz="2400" b="1">
                <a:solidFill>
                  <a:schemeClr val="bg1"/>
                </a:solidFill>
              </a:rPr>
              <a:t> МЕДИЦИНСКОЙ ОРГАНИЗАЦИИ</a:t>
            </a:r>
            <a:r>
              <a:rPr lang="ru-RU" sz="2400" b="1">
                <a:solidFill>
                  <a:srgbClr val="FFFFFF"/>
                </a:solidFill>
              </a:rPr>
              <a:t>»</a:t>
            </a:r>
          </a:p>
          <a:p>
            <a:pPr defTabSz="957263"/>
            <a:endParaRPr lang="en-US" sz="2400" b="1">
              <a:solidFill>
                <a:srgbClr val="17375E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1412875"/>
            <a:ext cx="9144000" cy="2873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3690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>
              <a:lnSpc>
                <a:spcPct val="80000"/>
              </a:lnSpc>
              <a:buFontTx/>
              <a:buNone/>
            </a:pPr>
            <a:r>
              <a:rPr lang="ru-RU" sz="1700" dirty="0">
                <a:solidFill>
                  <a:srgbClr val="7F7F7F"/>
                </a:solidFill>
                <a:latin typeface="Helios"/>
              </a:rPr>
              <a:t>РОССИЯ 2020</a:t>
            </a:r>
          </a:p>
        </p:txBody>
      </p:sp>
      <p:sp>
        <p:nvSpPr>
          <p:cNvPr id="33690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defTabSz="957263"/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6904" name="Rectangle 8"/>
          <p:cNvSpPr>
            <a:spLocks noChangeArrowheads="1"/>
          </p:cNvSpPr>
          <p:nvPr/>
        </p:nvSpPr>
        <p:spPr bwMode="auto">
          <a:xfrm>
            <a:off x="827088" y="3762375"/>
            <a:ext cx="7777162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3200" b="1">
              <a:solidFill>
                <a:schemeClr val="bg1"/>
              </a:solidFill>
              <a:latin typeface="Helios"/>
            </a:endParaRPr>
          </a:p>
          <a:p>
            <a:endParaRPr lang="ru-RU" sz="2400" b="1">
              <a:solidFill>
                <a:schemeClr val="bg1"/>
              </a:solidFill>
              <a:latin typeface="Helios"/>
            </a:endParaRPr>
          </a:p>
        </p:txBody>
      </p:sp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395288" y="115888"/>
            <a:ext cx="8374062" cy="6492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b="1">
                <a:solidFill>
                  <a:schemeClr val="bg1"/>
                </a:solidFill>
                <a:latin typeface="Arial" pitchFamily="34" charset="0"/>
              </a:rPr>
              <a:t>ИЗМЕНЕНИЯ, ВНОСИМЫЕ В ДЕЙСТВУЮЩИЕ ФОРМЫ ФЕДЕРАЛЬНОГО И ОТРАСЛЕВОГО  СТАТИСТИЧЕСКОГО   НАБЛЮДЕНИЯ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11537</TotalTime>
  <Words>5434</Words>
  <Application>Microsoft Office PowerPoint</Application>
  <PresentationFormat>Экран (4:3)</PresentationFormat>
  <Paragraphs>1480</Paragraphs>
  <Slides>49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4" baseType="lpstr">
      <vt:lpstr>Arial</vt:lpstr>
      <vt:lpstr>Calibri</vt:lpstr>
      <vt:lpstr>Helios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Направления развития медицинскойнауки</dc:title>
  <dc:creator>Apple</dc:creator>
  <cp:lastModifiedBy>Александр Сацкевич</cp:lastModifiedBy>
  <cp:revision>1073</cp:revision>
  <cp:lastPrinted>2012-09-27T21:31:01Z</cp:lastPrinted>
  <dcterms:created xsi:type="dcterms:W3CDTF">2012-08-30T01:27:20Z</dcterms:created>
  <dcterms:modified xsi:type="dcterms:W3CDTF">2020-10-20T09:54:50Z</dcterms:modified>
</cp:coreProperties>
</file>