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8" r:id="rId12"/>
    <p:sldId id="264" r:id="rId13"/>
    <p:sldId id="265" r:id="rId14"/>
    <p:sldId id="269" r:id="rId15"/>
    <p:sldId id="266" r:id="rId16"/>
    <p:sldId id="267" r:id="rId17"/>
    <p:sldId id="270" r:id="rId18"/>
    <p:sldId id="271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5" d="100"/>
          <a:sy n="105" d="100"/>
        </p:scale>
        <p:origin x="-1320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i="1" u="none">
                <a:solidFill>
                  <a:schemeClr val="accent6">
                    <a:lumMod val="50000"/>
                  </a:schemeClr>
                </a:solidFill>
              </a:defRPr>
            </a:pPr>
            <a:r>
              <a:rPr lang="ru-RU" sz="2000" i="0" u="none" dirty="0">
                <a:solidFill>
                  <a:srgbClr val="002060"/>
                </a:solidFill>
              </a:rPr>
              <a:t>Врачи в больницах</a:t>
            </a:r>
          </a:p>
        </c:rich>
      </c:tx>
      <c:layout>
        <c:manualLayout>
          <c:xMode val="edge"/>
          <c:yMode val="edge"/>
          <c:x val="0.14396170757326024"/>
          <c:y val="3.585611583435305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11016260162601631"/>
          <c:w val="0.7397038179983062"/>
          <c:h val="0.834286537353562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Отсутствие образовательных учреждений и/или программ нужного Вам профиля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4.4223327805417391E-3"/>
                  <c:y val="9.50118764845617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64-4844-BD78-E1E61DF9D7D0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64-4844-BD78-E1E61DF9D7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highlight>
                      <a:srgbClr val="FFFF00"/>
                    </a:highlight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0.125</c:v>
                </c:pt>
                <c:pt idx="1">
                  <c:v>1.6000000000000004E-2</c:v>
                </c:pt>
                <c:pt idx="2">
                  <c:v>5.9000000000000004E-2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264-4844-BD78-E1E61DF9D7D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Дефицит  средств в данной организации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56058242329692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64-4844-BD78-E1E61DF9D7D0}"/>
                </c:ext>
              </c:extLst>
            </c:dLbl>
            <c:dLbl>
              <c:idx val="2"/>
              <c:layout>
                <c:manualLayout>
                  <c:x val="-1.34760999134082E-2"/>
                  <c:y val="6.34057948403160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264-4844-BD78-E1E61DF9D7D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Лист1!$C$2:$C$4</c:f>
              <c:numCache>
                <c:formatCode>0.0%</c:formatCode>
                <c:ptCount val="3"/>
                <c:pt idx="0">
                  <c:v>0</c:v>
                </c:pt>
                <c:pt idx="1">
                  <c:v>3.2000000000000008E-2</c:v>
                </c:pt>
                <c:pt idx="2">
                  <c:v>5.9000000000000004E-2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264-4844-BD78-E1E61DF9D7D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 Нехватка личных средств для оплаты обучения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-8.551576696953503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264-4844-BD78-E1E61DF9D7D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Лист1!$D$2:$D$4</c:f>
              <c:numCache>
                <c:formatCode>0.0%</c:formatCode>
                <c:ptCount val="3"/>
                <c:pt idx="0">
                  <c:v>0.29200000000000004</c:v>
                </c:pt>
                <c:pt idx="1">
                  <c:v>0.23800000000000002</c:v>
                </c:pt>
                <c:pt idx="2">
                  <c:v>0.11799999999999999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B264-4844-BD78-E1E61DF9D7D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Нехватка свободного времени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highlight>
                      <a:srgbClr val="FFFF00"/>
                    </a:highlight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Лист1!$E$2:$E$4</c:f>
              <c:numCache>
                <c:formatCode>0.0%</c:formatCode>
                <c:ptCount val="3"/>
                <c:pt idx="0">
                  <c:v>0.45800000000000002</c:v>
                </c:pt>
                <c:pt idx="1">
                  <c:v>0.41300000000000003</c:v>
                </c:pt>
                <c:pt idx="2">
                  <c:v>0.41200000000000003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264-4844-BD78-E1E61DF9D7D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Другое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2"/>
              <c:layout>
                <c:manualLayout>
                  <c:x val="2.2095960145150527E-3"/>
                  <c:y val="6.340579484031720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64-4844-BD78-E1E61DF9D7D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Лист1!$F$2:$F$4</c:f>
              <c:numCache>
                <c:formatCode>0.0%</c:formatCode>
                <c:ptCount val="3"/>
                <c:pt idx="0">
                  <c:v>0</c:v>
                </c:pt>
                <c:pt idx="1">
                  <c:v>3.2000000000000008E-2</c:v>
                </c:pt>
                <c:pt idx="2">
                  <c:v>2.9000000000000005E-2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B264-4844-BD78-E1E61DF9D7D0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Затрудняетесь ответить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0"/>
                  <c:y val="6.34057948403160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64-4844-BD78-E1E61DF9D7D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Лист1!$G$2:$G$4</c:f>
              <c:numCache>
                <c:formatCode>0.0%</c:formatCode>
                <c:ptCount val="3"/>
                <c:pt idx="0">
                  <c:v>8.3000000000000018E-2</c:v>
                </c:pt>
                <c:pt idx="1">
                  <c:v>9.5000000000000015E-2</c:v>
                </c:pt>
                <c:pt idx="2">
                  <c:v>0.14700000000000002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264-4844-BD78-E1E61DF9D7D0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Трудностей нет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0479800725756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264-4844-BD78-E1E61DF9D7D0}"/>
                </c:ext>
              </c:extLst>
            </c:dLbl>
            <c:dLbl>
              <c:idx val="2"/>
              <c:layout>
                <c:manualLayout>
                  <c:x val="4.4191920290302675E-3"/>
                  <c:y val="1.268115896806320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264-4844-BD78-E1E61DF9D7D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Лист1!$H$2:$H$4</c:f>
              <c:numCache>
                <c:formatCode>0.0%</c:formatCode>
                <c:ptCount val="3"/>
                <c:pt idx="0">
                  <c:v>4.200000000000001E-2</c:v>
                </c:pt>
                <c:pt idx="1">
                  <c:v>0.17400000000000002</c:v>
                </c:pt>
                <c:pt idx="2">
                  <c:v>0.17600000000000002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B264-4844-BD78-E1E61DF9D7D0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Не видите необходимости в дополнительной подготовке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Лист1!$I$2:$I$4</c:f>
              <c:numCache>
                <c:formatCode>0.0%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B264-4844-BD78-E1E61DF9D7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8526848"/>
        <c:axId val="48528384"/>
      </c:barChart>
      <c:catAx>
        <c:axId val="485268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rgbClr val="5ECCF3">
                <a:shade val="95000"/>
                <a:satMod val="105000"/>
              </a:srgbClr>
            </a:solidFill>
            <a:prstDash val="solid"/>
          </a:ln>
          <a:effectLst/>
        </c:spPr>
        <c:txPr>
          <a:bodyPr/>
          <a:lstStyle/>
          <a:p>
            <a:pPr>
              <a:defRPr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8528384"/>
        <c:crosses val="autoZero"/>
        <c:auto val="1"/>
        <c:lblAlgn val="ctr"/>
        <c:lblOffset val="10"/>
        <c:noMultiLvlLbl val="0"/>
      </c:catAx>
      <c:valAx>
        <c:axId val="48528384"/>
        <c:scaling>
          <c:orientation val="minMax"/>
        </c:scaling>
        <c:delete val="1"/>
        <c:axPos val="l"/>
        <c:majorGridlines/>
        <c:numFmt formatCode="0.0%" sourceLinked="1"/>
        <c:majorTickMark val="none"/>
        <c:minorTickMark val="none"/>
        <c:tickLblPos val="nextTo"/>
        <c:crossAx val="485268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036028382212137"/>
          <c:y val="3.1703689477839671E-2"/>
          <c:w val="0.25715913725357209"/>
          <c:h val="0.91396368136909711"/>
        </c:manualLayout>
      </c:layout>
      <c:overlay val="0"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i="1">
                <a:solidFill>
                  <a:srgbClr val="002060"/>
                </a:solidFill>
              </a:defRPr>
            </a:pPr>
            <a:r>
              <a:rPr lang="ru-RU" sz="2000" i="0" dirty="0">
                <a:solidFill>
                  <a:srgbClr val="002060"/>
                </a:solidFill>
              </a:rPr>
              <a:t>Врачи в поликлиниках</a:t>
            </a:r>
          </a:p>
        </c:rich>
      </c:tx>
      <c:layout>
        <c:manualLayout>
          <c:xMode val="edge"/>
          <c:yMode val="edge"/>
          <c:x val="0.14650603484858696"/>
          <c:y val="2.060506211038202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11016260162601629"/>
          <c:w val="0.74626806037944782"/>
          <c:h val="0.834286537353562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Отсутствие образовательных учреждений и/или программ нужного Вам профиля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5.7000000000000009E-2</c:v>
                </c:pt>
                <c:pt idx="1">
                  <c:v>4.5000000000000005E-2</c:v>
                </c:pt>
                <c:pt idx="2">
                  <c:v>3.0000000000000002E-2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311-420B-9B26-FBF97EE877F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Дефицит  средств в данной организации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6287880435453974E-3"/>
                  <c:y val="9.51086922604728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11-420B-9B26-FBF97EE877F8}"/>
                </c:ext>
              </c:extLst>
            </c:dLbl>
            <c:dLbl>
              <c:idx val="1"/>
              <c:layout>
                <c:manualLayout>
                  <c:x val="2.2095960145151338E-3"/>
                  <c:y val="1.26811589680632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311-420B-9B26-FBF97EE877F8}"/>
                </c:ext>
              </c:extLst>
            </c:dLbl>
            <c:dLbl>
              <c:idx val="2"/>
              <c:layout>
                <c:manualLayout>
                  <c:x val="6.6287880435453974E-3"/>
                  <c:y val="1.26811589680632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311-420B-9B26-FBF97EE877F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Лист1!$C$2:$C$4</c:f>
              <c:numCache>
                <c:formatCode>0.0%</c:formatCode>
                <c:ptCount val="3"/>
                <c:pt idx="0">
                  <c:v>2.9000000000000001E-2</c:v>
                </c:pt>
                <c:pt idx="1">
                  <c:v>1.4999999999999998E-2</c:v>
                </c:pt>
                <c:pt idx="2">
                  <c:v>1.4999999999999998E-2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311-420B-9B26-FBF97EE877F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 Нехватка личных средств для оплаты обучения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Лист1!$D$2:$D$4</c:f>
              <c:numCache>
                <c:formatCode>0.0%</c:formatCode>
                <c:ptCount val="3"/>
                <c:pt idx="0">
                  <c:v>0.25700000000000001</c:v>
                </c:pt>
                <c:pt idx="1">
                  <c:v>0.14900000000000002</c:v>
                </c:pt>
                <c:pt idx="2">
                  <c:v>0.10400000000000001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311-420B-9B26-FBF97EE877F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Нехватка свободного времени 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0"/>
                  <c:y val="9.51086922604740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311-420B-9B26-FBF97EE877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highlight>
                      <a:srgbClr val="FFFF00"/>
                    </a:highlight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Лист1!$E$2:$E$4</c:f>
              <c:numCache>
                <c:formatCode>0.0%</c:formatCode>
                <c:ptCount val="3"/>
                <c:pt idx="0">
                  <c:v>0.45700000000000002</c:v>
                </c:pt>
                <c:pt idx="1">
                  <c:v>0.6120000000000001</c:v>
                </c:pt>
                <c:pt idx="2">
                  <c:v>0.56699999999999995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311-420B-9B26-FBF97EE877F8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Другое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9.51086922604740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311-420B-9B26-FBF97EE877F8}"/>
                </c:ext>
              </c:extLst>
            </c:dLbl>
            <c:dLbl>
              <c:idx val="1"/>
              <c:layout>
                <c:manualLayout>
                  <c:x val="0"/>
                  <c:y val="1.58514487100788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311-420B-9B26-FBF97EE877F8}"/>
                </c:ext>
              </c:extLst>
            </c:dLbl>
            <c:dLbl>
              <c:idx val="2"/>
              <c:layout>
                <c:manualLayout>
                  <c:x val="-8.1017584610170701E-17"/>
                  <c:y val="1.26811589680632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311-420B-9B26-FBF97EE877F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Лист1!$F$2:$F$4</c:f>
              <c:numCache>
                <c:formatCode>0.0%</c:formatCode>
                <c:ptCount val="3"/>
                <c:pt idx="0">
                  <c:v>0</c:v>
                </c:pt>
                <c:pt idx="1">
                  <c:v>4.5000000000000005E-2</c:v>
                </c:pt>
                <c:pt idx="2">
                  <c:v>1.4999999999999998E-2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1311-420B-9B26-FBF97EE877F8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Затрудняетесь ответить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Лист1!$G$2:$G$4</c:f>
              <c:numCache>
                <c:formatCode>0.0%</c:formatCode>
                <c:ptCount val="3"/>
                <c:pt idx="0">
                  <c:v>0.2</c:v>
                </c:pt>
                <c:pt idx="1">
                  <c:v>6.0000000000000005E-2</c:v>
                </c:pt>
                <c:pt idx="2">
                  <c:v>0.10400000000000001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1311-420B-9B26-FBF97EE877F8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Трудностей нет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7676768116121056E-2"/>
                  <c:y val="1.585144871007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311-420B-9B26-FBF97EE877F8}"/>
                </c:ext>
              </c:extLst>
            </c:dLbl>
            <c:dLbl>
              <c:idx val="1"/>
              <c:layout>
                <c:manualLayout>
                  <c:x val="1.767676811612105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311-420B-9B26-FBF97EE877F8}"/>
                </c:ext>
              </c:extLst>
            </c:dLbl>
            <c:dLbl>
              <c:idx val="2"/>
              <c:layout>
                <c:manualLayout>
                  <c:x val="4.4191920290302675E-3"/>
                  <c:y val="9.51086922604740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311-420B-9B26-FBF97EE877F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Лист1!$H$2:$H$4</c:f>
              <c:numCache>
                <c:formatCode>0.0%</c:formatCode>
                <c:ptCount val="3"/>
                <c:pt idx="0">
                  <c:v>0</c:v>
                </c:pt>
                <c:pt idx="1">
                  <c:v>7.3999999999999996E-2</c:v>
                </c:pt>
                <c:pt idx="2">
                  <c:v>0.16500000000000001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1311-420B-9B26-FBF97EE877F8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Не видите необходимости в дополнительной подготовке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311-420B-9B26-FBF97EE877F8}"/>
                </c:ext>
              </c:extLst>
            </c:dLbl>
            <c:dLbl>
              <c:idx val="2"/>
              <c:layout>
                <c:manualLayout>
                  <c:x val="1.1047980072575739E-2"/>
                  <c:y val="1.26811589680632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311-420B-9B26-FBF97EE877F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Лист1!$I$2:$I$4</c:f>
              <c:numCache>
                <c:formatCode>0.0%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1311-420B-9B26-FBF97EE877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9345280"/>
        <c:axId val="49346816"/>
      </c:barChart>
      <c:catAx>
        <c:axId val="493452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rgbClr val="002060"/>
                </a:solidFill>
              </a:defRPr>
            </a:pPr>
            <a:endParaRPr lang="ru-RU"/>
          </a:p>
        </c:txPr>
        <c:crossAx val="49346816"/>
        <c:crosses val="autoZero"/>
        <c:auto val="1"/>
        <c:lblAlgn val="ctr"/>
        <c:lblOffset val="10"/>
        <c:noMultiLvlLbl val="0"/>
      </c:catAx>
      <c:valAx>
        <c:axId val="49346816"/>
        <c:scaling>
          <c:orientation val="minMax"/>
        </c:scaling>
        <c:delete val="1"/>
        <c:axPos val="l"/>
        <c:majorGridlines/>
        <c:numFmt formatCode="0.0%" sourceLinked="1"/>
        <c:majorTickMark val="none"/>
        <c:minorTickMark val="none"/>
        <c:tickLblPos val="nextTo"/>
        <c:crossAx val="493452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50825955585976"/>
          <c:y val="3.1703689477839671E-2"/>
          <c:w val="0.23501122826061221"/>
          <c:h val="0.96785850422734421"/>
        </c:manualLayout>
      </c:layout>
      <c:overlay val="0"/>
    </c:legend>
    <c:plotVisOnly val="1"/>
    <c:dispBlanksAs val="gap"/>
    <c:showDLblsOverMax val="0"/>
  </c:chart>
  <c:spPr>
    <a:noFill/>
  </c:spPr>
  <c:txPr>
    <a:bodyPr/>
    <a:lstStyle/>
    <a:p>
      <a:pPr>
        <a:defRPr sz="1200">
          <a:solidFill>
            <a:srgbClr val="002060"/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i="1">
                <a:solidFill>
                  <a:srgbClr val="002060"/>
                </a:solidFill>
              </a:defRPr>
            </a:pPr>
            <a:r>
              <a:rPr lang="ru-RU" sz="2000" i="0" dirty="0">
                <a:solidFill>
                  <a:srgbClr val="002060"/>
                </a:solidFill>
              </a:rPr>
              <a:t>Медсестры в больницах</a:t>
            </a:r>
          </a:p>
        </c:rich>
      </c:tx>
      <c:layout>
        <c:manualLayout>
          <c:xMode val="edge"/>
          <c:yMode val="edge"/>
          <c:x val="0.1542659442537099"/>
          <c:y val="1.920368065505552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11016260162601629"/>
          <c:w val="0.7315647177413892"/>
          <c:h val="0.834286537353562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Отсутствие образовательных учреждений и/или программ нужного Вам профиля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4.4223327805417382E-3"/>
                  <c:y val="9.50118764845617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35-4130-8A54-5CD8F954A0E2}"/>
                </c:ext>
              </c:extLst>
            </c:dLbl>
            <c:dLbl>
              <c:idx val="2"/>
              <c:layout>
                <c:manualLayout>
                  <c:x val="4.419192029030267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35-4130-8A54-5CD8F954A0E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6.900000000000002E-2</c:v>
                </c:pt>
                <c:pt idx="1">
                  <c:v>3.0000000000000002E-2</c:v>
                </c:pt>
                <c:pt idx="2">
                  <c:v>3.2000000000000008E-2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835-4130-8A54-5CD8F954A0E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Дефицит  средств в данной организации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56058242329692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35-4130-8A54-5CD8F954A0E2}"/>
                </c:ext>
              </c:extLst>
            </c:dLbl>
            <c:dLbl>
              <c:idx val="1"/>
              <c:layout>
                <c:manualLayout>
                  <c:x val="6.6287880435453974E-3"/>
                  <c:y val="6.34057948403160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835-4130-8A54-5CD8F954A0E2}"/>
                </c:ext>
              </c:extLst>
            </c:dLbl>
            <c:dLbl>
              <c:idx val="2"/>
              <c:layout>
                <c:manualLayout>
                  <c:x val="8.6198602317431264E-3"/>
                  <c:y val="1.58511990809654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835-4130-8A54-5CD8F954A0E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Лист1!$C$2:$C$4</c:f>
              <c:numCache>
                <c:formatCode>0.0%</c:formatCode>
                <c:ptCount val="3"/>
                <c:pt idx="0">
                  <c:v>3.4000000000000002E-2</c:v>
                </c:pt>
                <c:pt idx="1">
                  <c:v>1.0000000000000002E-2</c:v>
                </c:pt>
                <c:pt idx="2">
                  <c:v>2.1000000000000005E-2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835-4130-8A54-5CD8F954A0E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 Нехватка личных средств для оплаты обучения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-8.551576696953503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835-4130-8A54-5CD8F954A0E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Лист1!$D$2:$D$4</c:f>
              <c:numCache>
                <c:formatCode>0.0%</c:formatCode>
                <c:ptCount val="3"/>
                <c:pt idx="0">
                  <c:v>0.20700000000000002</c:v>
                </c:pt>
                <c:pt idx="1">
                  <c:v>0.21800000000000003</c:v>
                </c:pt>
                <c:pt idx="2">
                  <c:v>0.223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835-4130-8A54-5CD8F954A0E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Нехватка свободного времени 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-1.10479800725756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835-4130-8A54-5CD8F954A0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highlight>
                      <a:srgbClr val="FFFF00"/>
                    </a:highlight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Лист1!$E$2:$E$4</c:f>
              <c:numCache>
                <c:formatCode>0.0%</c:formatCode>
                <c:ptCount val="3"/>
                <c:pt idx="0">
                  <c:v>0.24100000000000002</c:v>
                </c:pt>
                <c:pt idx="1">
                  <c:v>0.31700000000000006</c:v>
                </c:pt>
                <c:pt idx="2">
                  <c:v>0.30900000000000005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835-4130-8A54-5CD8F954A0E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Другое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Лист1!$F$2:$F$4</c:f>
              <c:numCache>
                <c:formatCode>0.0%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3835-4130-8A54-5CD8F954A0E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Затрудняетесь ответить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Лист1!$G$2:$G$4</c:f>
              <c:numCache>
                <c:formatCode>0.0%</c:formatCode>
                <c:ptCount val="3"/>
                <c:pt idx="0">
                  <c:v>0.13800000000000001</c:v>
                </c:pt>
                <c:pt idx="1">
                  <c:v>0.13800000000000001</c:v>
                </c:pt>
                <c:pt idx="2">
                  <c:v>7.3999999999999996E-2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3835-4130-8A54-5CD8F954A0E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Трудностей нет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0479800725756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835-4130-8A54-5CD8F954A0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highlight>
                      <a:srgbClr val="FFFF00"/>
                    </a:highlight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Лист1!$H$2:$H$4</c:f>
              <c:numCache>
                <c:formatCode>0.0%</c:formatCode>
                <c:ptCount val="3"/>
                <c:pt idx="0">
                  <c:v>0.20700000000000002</c:v>
                </c:pt>
                <c:pt idx="1">
                  <c:v>0.25700000000000001</c:v>
                </c:pt>
                <c:pt idx="2">
                  <c:v>0.32000000000000006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3835-4130-8A54-5CD8F954A0E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Не видите необходимости в дополнительной подготовке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1"/>
              <c:layout>
                <c:manualLayout>
                  <c:x val="1.104798007257566E-2"/>
                  <c:y val="6.34057948403160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835-4130-8A54-5CD8F954A0E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Лист1!$I$2:$I$4</c:f>
              <c:numCache>
                <c:formatCode>0.0%</c:formatCode>
                <c:ptCount val="3"/>
                <c:pt idx="0">
                  <c:v>0.10400000000000001</c:v>
                </c:pt>
                <c:pt idx="1">
                  <c:v>3.0000000000000002E-2</c:v>
                </c:pt>
                <c:pt idx="2">
                  <c:v>2.1000000000000005E-2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3835-4130-8A54-5CD8F954A0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2753408"/>
        <c:axId val="62759296"/>
      </c:barChart>
      <c:catAx>
        <c:axId val="627534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rgbClr val="002060"/>
                </a:solidFill>
              </a:defRPr>
            </a:pPr>
            <a:endParaRPr lang="ru-RU"/>
          </a:p>
        </c:txPr>
        <c:crossAx val="62759296"/>
        <c:crosses val="autoZero"/>
        <c:auto val="1"/>
        <c:lblAlgn val="ctr"/>
        <c:lblOffset val="10"/>
        <c:noMultiLvlLbl val="0"/>
      </c:catAx>
      <c:valAx>
        <c:axId val="62759296"/>
        <c:scaling>
          <c:orientation val="minMax"/>
        </c:scaling>
        <c:delete val="1"/>
        <c:axPos val="l"/>
        <c:majorGridlines/>
        <c:numFmt formatCode="0.0%" sourceLinked="1"/>
        <c:majorTickMark val="none"/>
        <c:minorTickMark val="none"/>
        <c:tickLblPos val="nextTo"/>
        <c:crossAx val="627534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568884396765323"/>
          <c:y val="3.1703689477839671E-2"/>
          <c:w val="0.2443111560323469"/>
          <c:h val="0.95030109015530173"/>
        </c:manualLayout>
      </c:layout>
      <c:overlay val="0"/>
      <c:spPr>
        <a:noFill/>
      </c:spPr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b="1" i="1">
                <a:solidFill>
                  <a:srgbClr val="002060"/>
                </a:solidFill>
              </a:defRPr>
            </a:pPr>
            <a:r>
              <a:rPr lang="ru-RU" sz="2000" b="1" i="0" dirty="0">
                <a:solidFill>
                  <a:srgbClr val="002060"/>
                </a:solidFill>
              </a:rPr>
              <a:t>Медсестры в поликлиниках</a:t>
            </a:r>
          </a:p>
        </c:rich>
      </c:tx>
      <c:layout>
        <c:manualLayout>
          <c:xMode val="edge"/>
          <c:yMode val="edge"/>
          <c:x val="0.10384854779341457"/>
          <c:y val="1.322769692256415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7.4888727641373165E-2"/>
          <c:w val="0.73759416075809425"/>
          <c:h val="0.869560326630374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Отсутствие образовательных учреждений и/или программ нужного Вам профиля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838384058060529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900-4527-B72F-1637EF657661}"/>
                </c:ext>
              </c:extLst>
            </c:dLbl>
            <c:dLbl>
              <c:idx val="1"/>
              <c:layout>
                <c:manualLayout>
                  <c:x val="-4.4223327805417382E-3"/>
                  <c:y val="9.50118764845617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00-4527-B72F-1637EF657661}"/>
                </c:ext>
              </c:extLst>
            </c:dLbl>
            <c:dLbl>
              <c:idx val="2"/>
              <c:layout>
                <c:manualLayout>
                  <c:x val="0"/>
                  <c:y val="3.170289742015801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00-4527-B72F-1637EF65766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</c:v>
                </c:pt>
                <c:pt idx="1">
                  <c:v>6.2000000000000006E-2</c:v>
                </c:pt>
                <c:pt idx="2">
                  <c:v>2.0000000000000004E-2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900-4527-B72F-1637EF65766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Дефицит  средств в данной организации </c:v>
                </c:pt>
              </c:strCache>
            </c:strRef>
          </c:tx>
          <c:invertIfNegative val="0"/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900-4527-B72F-1637EF657661}"/>
                </c:ext>
              </c:extLst>
            </c:dLbl>
            <c:dLbl>
              <c:idx val="2"/>
              <c:layout>
                <c:manualLayout>
                  <c:x val="6.4102642172279957E-3"/>
                  <c:y val="1.585144871007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900-4527-B72F-1637EF65766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Лист1!$C$2:$C$4</c:f>
              <c:numCache>
                <c:formatCode>0.0%</c:formatCode>
                <c:ptCount val="3"/>
                <c:pt idx="0">
                  <c:v>0</c:v>
                </c:pt>
                <c:pt idx="1">
                  <c:v>1.4999999999999998E-2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900-4527-B72F-1637EF65766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 Нехватка личных средств для оплаты обучения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-8.551576696953503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900-4527-B72F-1637EF65766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Лист1!$D$2:$D$4</c:f>
              <c:numCache>
                <c:formatCode>0.0%</c:formatCode>
                <c:ptCount val="3"/>
                <c:pt idx="0">
                  <c:v>0.27800000000000002</c:v>
                </c:pt>
                <c:pt idx="1">
                  <c:v>0.26200000000000001</c:v>
                </c:pt>
                <c:pt idx="2">
                  <c:v>0.16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4900-4527-B72F-1637EF657661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Нехватка свободного времени 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2095960145151338E-3"/>
                  <c:y val="-3.170289742015801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900-4527-B72F-1637EF6576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highlight>
                      <a:srgbClr val="FFFF00"/>
                    </a:highlight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Лист1!$E$2:$E$4</c:f>
              <c:numCache>
                <c:formatCode>0.0%</c:formatCode>
                <c:ptCount val="3"/>
                <c:pt idx="0">
                  <c:v>0.33300000000000007</c:v>
                </c:pt>
                <c:pt idx="1">
                  <c:v>0.44600000000000001</c:v>
                </c:pt>
                <c:pt idx="2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4900-4527-B72F-1637EF657661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Другое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1.325757608709079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900-4527-B72F-1637EF657661}"/>
                </c:ext>
              </c:extLst>
            </c:dLbl>
            <c:dLbl>
              <c:idx val="1"/>
              <c:layout>
                <c:manualLayout>
                  <c:x val="0"/>
                  <c:y val="9.51086922604740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900-4527-B72F-1637EF657661}"/>
                </c:ext>
              </c:extLst>
            </c:dLbl>
            <c:dLbl>
              <c:idx val="2"/>
              <c:layout>
                <c:manualLayout>
                  <c:x val="-8.1017584610170701E-17"/>
                  <c:y val="6.34057948403160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900-4527-B72F-1637EF65766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Лист1!$F$2:$F$4</c:f>
              <c:numCache>
                <c:formatCode>0.0%</c:formatCode>
                <c:ptCount val="3"/>
                <c:pt idx="0">
                  <c:v>5.6000000000000001E-2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4900-4527-B72F-1637EF657661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Затрудняетесь ответить</c:v>
                </c:pt>
              </c:strCache>
            </c:strRef>
          </c:tx>
          <c:invertIfNegative val="0"/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900-4527-B72F-1637EF65766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Лист1!$G$2:$G$4</c:f>
              <c:numCache>
                <c:formatCode>0.0%</c:formatCode>
                <c:ptCount val="3"/>
                <c:pt idx="0">
                  <c:v>5.6000000000000001E-2</c:v>
                </c:pt>
                <c:pt idx="1">
                  <c:v>6.2000000000000006E-2</c:v>
                </c:pt>
                <c:pt idx="2">
                  <c:v>0.12000000000000001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4900-4527-B72F-1637EF657661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Трудностей нет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0479800725756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900-4527-B72F-1637EF65766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Лист1!$H$2:$H$4</c:f>
              <c:numCache>
                <c:formatCode>0.0%</c:formatCode>
                <c:ptCount val="3"/>
                <c:pt idx="0">
                  <c:v>0.111</c:v>
                </c:pt>
                <c:pt idx="1">
                  <c:v>0.13800000000000001</c:v>
                </c:pt>
                <c:pt idx="2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4900-4527-B72F-1637EF657661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Не видите необходимости в дополнительной подготовке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2"/>
              <c:layout>
                <c:manualLayout>
                  <c:x val="6.6287880435453974E-3"/>
                  <c:y val="9.51086922604740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900-4527-B72F-1637EF65766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Лист1!$I$2:$I$4</c:f>
              <c:numCache>
                <c:formatCode>0.0%</c:formatCode>
                <c:ptCount val="3"/>
                <c:pt idx="0">
                  <c:v>0.16600000000000001</c:v>
                </c:pt>
                <c:pt idx="1">
                  <c:v>1.4999999999999998E-2</c:v>
                </c:pt>
                <c:pt idx="2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4900-4527-B72F-1637EF65766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2900480"/>
        <c:axId val="62468096"/>
      </c:barChart>
      <c:catAx>
        <c:axId val="629004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rgbClr val="002060"/>
                </a:solidFill>
              </a:defRPr>
            </a:pPr>
            <a:endParaRPr lang="ru-RU"/>
          </a:p>
        </c:txPr>
        <c:crossAx val="62468096"/>
        <c:crosses val="autoZero"/>
        <c:auto val="1"/>
        <c:lblAlgn val="ctr"/>
        <c:lblOffset val="10"/>
        <c:noMultiLvlLbl val="0"/>
      </c:catAx>
      <c:valAx>
        <c:axId val="62468096"/>
        <c:scaling>
          <c:orientation val="minMax"/>
        </c:scaling>
        <c:delete val="1"/>
        <c:axPos val="l"/>
        <c:majorGridlines/>
        <c:numFmt formatCode="0.0%" sourceLinked="1"/>
        <c:majorTickMark val="none"/>
        <c:minorTickMark val="none"/>
        <c:tickLblPos val="nextTo"/>
        <c:crossAx val="629004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50825955585976"/>
          <c:y val="8.3914287301410954E-4"/>
          <c:w val="0.23934817807128903"/>
          <c:h val="0.96246528163537381"/>
        </c:manualLayout>
      </c:layout>
      <c:overlay val="0"/>
      <c:spPr>
        <a:noFill/>
      </c:spPr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b="1" i="1">
                <a:solidFill>
                  <a:schemeClr val="accent6">
                    <a:lumMod val="50000"/>
                  </a:schemeClr>
                </a:solidFill>
              </a:defRPr>
            </a:pPr>
            <a:r>
              <a:rPr lang="ru-RU" sz="2000" b="1" i="0" dirty="0">
                <a:solidFill>
                  <a:schemeClr val="tx1"/>
                </a:solidFill>
              </a:rPr>
              <a:t>Врачи в больницах</a:t>
            </a:r>
          </a:p>
        </c:rich>
      </c:tx>
      <c:layout>
        <c:manualLayout>
          <c:xMode val="edge"/>
          <c:yMode val="edge"/>
          <c:x val="0.17211930914779958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5.6819037147949315E-2"/>
          <c:w val="0.73759416075809425"/>
          <c:h val="0.887630074274393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Сфера Вашей специальности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0.2</c:v>
                </c:pt>
                <c:pt idx="1">
                  <c:v>0.23600000000000002</c:v>
                </c:pt>
                <c:pt idx="2">
                  <c:v>0.20600000000000002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2AE-41FA-81A3-BB3C70229AC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Широкий круг медицинских вопросов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7569546120058531E-2"/>
                  <c:y val="6.334125098970705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AE-41FA-81A3-BB3C70229ACF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Лист1!$C$2:$C$4</c:f>
              <c:numCache>
                <c:formatCode>0.0%</c:formatCode>
                <c:ptCount val="3"/>
                <c:pt idx="0">
                  <c:v>0.32000000000000006</c:v>
                </c:pt>
                <c:pt idx="1">
                  <c:v>0.21900000000000003</c:v>
                </c:pt>
                <c:pt idx="2">
                  <c:v>0.17400000000000002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2AE-41FA-81A3-BB3C70229AC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Техническая работа с медицинским оборудованием, приборами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Лист1!$D$2:$D$4</c:f>
              <c:numCache>
                <c:formatCode>0.0%</c:formatCode>
                <c:ptCount val="3"/>
                <c:pt idx="0">
                  <c:v>6.0000000000000005E-2</c:v>
                </c:pt>
                <c:pt idx="1">
                  <c:v>9.1000000000000025E-2</c:v>
                </c:pt>
                <c:pt idx="2">
                  <c:v>0.111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2AE-41FA-81A3-BB3C70229AC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Законодательная и правоприменительная практика в здравоохранении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Лист1!$E$2:$E$4</c:f>
              <c:numCache>
                <c:formatCode>0.0%</c:formatCode>
                <c:ptCount val="3"/>
                <c:pt idx="0">
                  <c:v>0.18000000000000002</c:v>
                </c:pt>
                <c:pt idx="1">
                  <c:v>0.13600000000000001</c:v>
                </c:pt>
                <c:pt idx="2">
                  <c:v>0.14300000000000002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2AE-41FA-81A3-BB3C70229ACF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Управление и работа с персоналом</c:v>
                </c:pt>
              </c:strCache>
            </c:strRef>
          </c:tx>
          <c:spPr>
            <a:solidFill>
              <a:srgbClr val="70AD47">
                <a:lumMod val="5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Лист1!$F$2:$F$4</c:f>
              <c:numCache>
                <c:formatCode>0.0%</c:formatCode>
                <c:ptCount val="3"/>
                <c:pt idx="0">
                  <c:v>0</c:v>
                </c:pt>
                <c:pt idx="1">
                  <c:v>0.10900000000000001</c:v>
                </c:pt>
                <c:pt idx="2">
                  <c:v>0.111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2AE-41FA-81A3-BB3C70229ACF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Иностранные языки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Лист1!$G$2:$G$4</c:f>
              <c:numCache>
                <c:formatCode>0.0%</c:formatCode>
                <c:ptCount val="3"/>
                <c:pt idx="0">
                  <c:v>0.22</c:v>
                </c:pt>
                <c:pt idx="1">
                  <c:v>0.16400000000000001</c:v>
                </c:pt>
                <c:pt idx="2">
                  <c:v>0.15900000000000003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2AE-41FA-81A3-BB3C70229ACF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Сфера IT, освоение специализированных компьютерных программ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Лист1!$H$2:$H$4</c:f>
              <c:numCache>
                <c:formatCode>0.0%</c:formatCode>
                <c:ptCount val="3"/>
                <c:pt idx="0">
                  <c:v>2.0000000000000004E-2</c:v>
                </c:pt>
                <c:pt idx="1">
                  <c:v>4.5999999999999999E-2</c:v>
                </c:pt>
                <c:pt idx="2">
                  <c:v>8.0000000000000016E-2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B2AE-41FA-81A3-BB3C70229ACF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Другое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1.3665202537823329E-2"/>
                  <c:y val="1.5835312747426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2AE-41FA-81A3-BB3C70229ACF}"/>
                </c:ext>
              </c:extLst>
            </c:dLbl>
            <c:dLbl>
              <c:idx val="1"/>
              <c:layout>
                <c:manualLayout>
                  <c:x val="1.9521717911176188E-2"/>
                  <c:y val="9.501187648456057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AE-41FA-81A3-BB3C70229ACF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Лист1!$I$2:$I$4</c:f>
              <c:numCache>
                <c:formatCode>0.0%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B2AE-41FA-81A3-BB3C70229ACF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Не видите необходимости в дополнительной подготовке</c:v>
                </c:pt>
              </c:strCache>
            </c:strRef>
          </c:tx>
          <c:invertIfNegative val="0"/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AE-41FA-81A3-BB3C70229ACF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2AE-41FA-81A3-BB3C70229ACF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Лист1!$J$2:$J$4</c:f>
              <c:numCache>
                <c:formatCode>0.0%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1.6000000000000004E-2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B2AE-41FA-81A3-BB3C70229A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2654720"/>
        <c:axId val="62672896"/>
      </c:barChart>
      <c:catAx>
        <c:axId val="626547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endParaRPr lang="ru-RU"/>
          </a:p>
        </c:txPr>
        <c:crossAx val="62672896"/>
        <c:crosses val="autoZero"/>
        <c:auto val="1"/>
        <c:lblAlgn val="ctr"/>
        <c:lblOffset val="10"/>
        <c:noMultiLvlLbl val="0"/>
      </c:catAx>
      <c:valAx>
        <c:axId val="62672896"/>
        <c:scaling>
          <c:orientation val="minMax"/>
        </c:scaling>
        <c:delete val="1"/>
        <c:axPos val="l"/>
        <c:majorGridlines/>
        <c:numFmt formatCode="0.0%" sourceLinked="1"/>
        <c:majorTickMark val="none"/>
        <c:minorTickMark val="none"/>
        <c:tickLblPos val="nextTo"/>
        <c:crossAx val="626547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376563350884507"/>
          <c:y val="7.4888734063483559E-7"/>
          <c:w val="0.2462343664911549"/>
          <c:h val="0.99898130310908284"/>
        </c:manualLayout>
      </c:layout>
      <c:overlay val="0"/>
    </c:legend>
    <c:plotVisOnly val="1"/>
    <c:dispBlanksAs val="gap"/>
    <c:showDLblsOverMax val="0"/>
  </c:chart>
  <c:spPr>
    <a:noFill/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i="1">
                <a:solidFill>
                  <a:schemeClr val="accent6">
                    <a:lumMod val="50000"/>
                  </a:schemeClr>
                </a:solidFill>
              </a:defRPr>
            </a:pPr>
            <a:r>
              <a:rPr lang="ru-RU" sz="2000" i="0" dirty="0">
                <a:solidFill>
                  <a:schemeClr val="tx1"/>
                </a:solidFill>
              </a:rPr>
              <a:t>Врачи в поликлиниках</a:t>
            </a:r>
          </a:p>
        </c:rich>
      </c:tx>
      <c:layout>
        <c:manualLayout>
          <c:xMode val="edge"/>
          <c:yMode val="edge"/>
          <c:x val="0.16614999767050975"/>
          <c:y val="2.987239213008637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11016260162601629"/>
          <c:w val="0.7014528644137894"/>
          <c:h val="0.834286537353562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Сфера Вашей специальности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9.501187648456057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5FC-4E91-A944-6BA47EF0C3F0}"/>
                </c:ext>
              </c:extLst>
            </c:dLbl>
            <c:dLbl>
              <c:idx val="1"/>
              <c:layout>
                <c:manualLayout>
                  <c:x val="-1.010101010101010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5FC-4E91-A944-6BA47EF0C3F0}"/>
                </c:ext>
              </c:extLst>
            </c:dLbl>
            <c:dLbl>
              <c:idx val="2"/>
              <c:layout>
                <c:manualLayout>
                  <c:x val="-8.8383840580605298E-3"/>
                  <c:y val="6.34057948403160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5FC-4E91-A944-6BA47EF0C3F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0.21500000000000002</c:v>
                </c:pt>
                <c:pt idx="1">
                  <c:v>0.24600000000000002</c:v>
                </c:pt>
                <c:pt idx="2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5FC-4E91-A944-6BA47EF0C3F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Широкий круг медицинских вопросов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181818181818184E-2"/>
                  <c:y val="-1.5835312747426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5FC-4E91-A944-6BA47EF0C3F0}"/>
                </c:ext>
              </c:extLst>
            </c:dLbl>
            <c:dLbl>
              <c:idx val="1"/>
              <c:layout>
                <c:manualLayout>
                  <c:x val="3.3270182136323878E-2"/>
                  <c:y val="1.58515221226800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5FC-4E91-A944-6BA47EF0C3F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Лист1!$C$2:$C$4</c:f>
              <c:numCache>
                <c:formatCode>0.0%</c:formatCode>
                <c:ptCount val="3"/>
                <c:pt idx="0">
                  <c:v>0.22800000000000001</c:v>
                </c:pt>
                <c:pt idx="1">
                  <c:v>0.254</c:v>
                </c:pt>
                <c:pt idx="2">
                  <c:v>0.34100000000000008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5FC-4E91-A944-6BA47EF0C3F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Техническая работа с медицинским оборудованием, приборами 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8.8383840580605298E-3"/>
                  <c:y val="1.26811589680632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5FC-4E91-A944-6BA47EF0C3F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Лист1!$D$2:$D$4</c:f>
              <c:numCache>
                <c:formatCode>0.0%</c:formatCode>
                <c:ptCount val="3"/>
                <c:pt idx="0">
                  <c:v>7.5999999999999998E-2</c:v>
                </c:pt>
                <c:pt idx="1">
                  <c:v>5.8000000000000003E-2</c:v>
                </c:pt>
                <c:pt idx="2">
                  <c:v>7.8000000000000014E-2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5FC-4E91-A944-6BA47EF0C3F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Законодательная и правоприменительная практика в здравоохранении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Лист1!$E$2:$E$4</c:f>
              <c:numCache>
                <c:formatCode>0.0%</c:formatCode>
                <c:ptCount val="3"/>
                <c:pt idx="0">
                  <c:v>0.20300000000000001</c:v>
                </c:pt>
                <c:pt idx="1">
                  <c:v>0.15200000000000002</c:v>
                </c:pt>
                <c:pt idx="2">
                  <c:v>0.16300000000000001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95FC-4E91-A944-6BA47EF0C3F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Управление и работа с персоналом</c:v>
                </c:pt>
              </c:strCache>
            </c:strRef>
          </c:tx>
          <c:spPr>
            <a:solidFill>
              <a:srgbClr val="70AD47">
                <a:lumMod val="5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Лист1!$F$2:$F$4</c:f>
              <c:numCache>
                <c:formatCode>0.0%</c:formatCode>
                <c:ptCount val="3"/>
                <c:pt idx="0">
                  <c:v>5.1000000000000004E-2</c:v>
                </c:pt>
                <c:pt idx="1">
                  <c:v>6.5000000000000002E-2</c:v>
                </c:pt>
                <c:pt idx="2">
                  <c:v>2.8000000000000001E-2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5FC-4E91-A944-6BA47EF0C3F0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Иностранные языки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Лист1!$G$2:$G$4</c:f>
              <c:numCache>
                <c:formatCode>0.0%</c:formatCode>
                <c:ptCount val="3"/>
                <c:pt idx="0">
                  <c:v>0.15200000000000002</c:v>
                </c:pt>
                <c:pt idx="1">
                  <c:v>0.13800000000000001</c:v>
                </c:pt>
                <c:pt idx="2">
                  <c:v>9.9000000000000019E-2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95FC-4E91-A944-6BA47EF0C3F0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Сфера IT, освоение специализированных компьютерных программ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3257576087090791E-2"/>
                  <c:y val="9.51086922604746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5FC-4E91-A944-6BA47EF0C3F0}"/>
                </c:ext>
              </c:extLst>
            </c:dLbl>
            <c:dLbl>
              <c:idx val="2"/>
              <c:layout>
                <c:manualLayout>
                  <c:x val="1.8181818181818184E-2"/>
                  <c:y val="6.334125098970705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5FC-4E91-A944-6BA47EF0C3F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Лист1!$H$2:$H$4</c:f>
              <c:numCache>
                <c:formatCode>0.0%</c:formatCode>
                <c:ptCount val="3"/>
                <c:pt idx="0">
                  <c:v>6.3E-2</c:v>
                </c:pt>
                <c:pt idx="1">
                  <c:v>8.0000000000000016E-2</c:v>
                </c:pt>
                <c:pt idx="2">
                  <c:v>9.2000000000000026E-2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5FC-4E91-A944-6BA47EF0C3F0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Другое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-1.8518304593483641E-17"/>
                  <c:y val="1.26682501979414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5FC-4E91-A944-6BA47EF0C3F0}"/>
                </c:ext>
              </c:extLst>
            </c:dLbl>
            <c:dLbl>
              <c:idx val="2"/>
              <c:layout>
                <c:manualLayout>
                  <c:x val="1.3257576087090791E-2"/>
                  <c:y val="9.51086922604740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5FC-4E91-A944-6BA47EF0C3F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Лист1!$I$2:$I$4</c:f>
              <c:numCache>
                <c:formatCode>0.0%</c:formatCode>
                <c:ptCount val="3"/>
                <c:pt idx="0">
                  <c:v>0</c:v>
                </c:pt>
                <c:pt idx="1">
                  <c:v>7.000000000000001E-3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95FC-4E91-A944-6BA47EF0C3F0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Не видите необходимости в дополнительной подготовке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2095960145151338E-3"/>
                  <c:y val="1.585144871007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5FC-4E91-A944-6BA47EF0C3F0}"/>
                </c:ext>
              </c:extLst>
            </c:dLbl>
            <c:dLbl>
              <c:idx val="1"/>
              <c:layout>
                <c:manualLayout>
                  <c:x val="1.4141414141414142E-2"/>
                  <c:y val="1.90023752969121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5FC-4E91-A944-6BA47EF0C3F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Лист1!$J$2:$J$4</c:f>
              <c:numCache>
                <c:formatCode>0.0%</c:formatCode>
                <c:ptCount val="3"/>
                <c:pt idx="0">
                  <c:v>1.2E-2</c:v>
                </c:pt>
                <c:pt idx="1">
                  <c:v>0</c:v>
                </c:pt>
                <c:pt idx="2">
                  <c:v>2.9000000000000001E-2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95FC-4E91-A944-6BA47EF0C3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3195392"/>
        <c:axId val="63221760"/>
      </c:barChart>
      <c:catAx>
        <c:axId val="631953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endParaRPr lang="ru-RU"/>
          </a:p>
        </c:txPr>
        <c:crossAx val="63221760"/>
        <c:crosses val="autoZero"/>
        <c:auto val="1"/>
        <c:lblAlgn val="ctr"/>
        <c:lblOffset val="10"/>
        <c:noMultiLvlLbl val="0"/>
      </c:catAx>
      <c:valAx>
        <c:axId val="63221760"/>
        <c:scaling>
          <c:orientation val="minMax"/>
        </c:scaling>
        <c:delete val="1"/>
        <c:axPos val="l"/>
        <c:majorGridlines/>
        <c:numFmt formatCode="0.0%" sourceLinked="1"/>
        <c:majorTickMark val="none"/>
        <c:minorTickMark val="none"/>
        <c:tickLblPos val="nextTo"/>
        <c:crossAx val="631953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641782339396633"/>
          <c:y val="7.4888734063483559E-7"/>
          <c:w val="0.26358218661969574"/>
          <c:h val="0.99898130310908284"/>
        </c:manualLayout>
      </c:layout>
      <c:overlay val="0"/>
    </c:legend>
    <c:plotVisOnly val="1"/>
    <c:dispBlanksAs val="gap"/>
    <c:showDLblsOverMax val="0"/>
  </c:chart>
  <c:spPr>
    <a:noFill/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sz="2000" i="1">
                <a:solidFill>
                  <a:schemeClr val="accent6">
                    <a:lumMod val="50000"/>
                  </a:schemeClr>
                </a:solidFill>
              </a:defRPr>
            </a:pPr>
            <a:r>
              <a:rPr lang="ru-RU" sz="2000" i="0" dirty="0">
                <a:solidFill>
                  <a:schemeClr val="tx1"/>
                </a:solidFill>
              </a:rPr>
              <a:t>Медсестры в больницах</a:t>
            </a:r>
          </a:p>
        </c:rich>
      </c:tx>
      <c:layout>
        <c:manualLayout>
          <c:xMode val="edge"/>
          <c:yMode val="edge"/>
          <c:x val="0.18123378316387787"/>
          <c:y val="1.920368065505552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11016260162601629"/>
          <c:w val="0.76545784787353377"/>
          <c:h val="0.834286537353562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Сфера Вашей специальности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8.533998014557522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9B7-4AB4-B5E2-5A8BE4C7F1AA}"/>
                </c:ext>
              </c:extLst>
            </c:dLbl>
            <c:dLbl>
              <c:idx val="2"/>
              <c:layout>
                <c:manualLayout>
                  <c:x val="-1.4223330024262537E-2"/>
                  <c:y val="4.26748459001233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B29-4542-A29E-7BCB05518A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highlight>
                      <a:srgbClr val="FFFF00"/>
                    </a:highlight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0.14499999999999999</c:v>
                </c:pt>
                <c:pt idx="1">
                  <c:v>0.16800000000000001</c:v>
                </c:pt>
                <c:pt idx="2">
                  <c:v>0.184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B29-4542-A29E-7BCB05518AB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Широкий круг медицинских вопросов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8.5339980145574187E-3"/>
                  <c:y val="-2.133742295006173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B29-4542-A29E-7BCB05518AB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Лист1!$C$2:$C$4</c:f>
              <c:numCache>
                <c:formatCode>0.0%</c:formatCode>
                <c:ptCount val="3"/>
                <c:pt idx="0">
                  <c:v>0.27300000000000002</c:v>
                </c:pt>
                <c:pt idx="1">
                  <c:v>0.252</c:v>
                </c:pt>
                <c:pt idx="2">
                  <c:v>0.192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B29-4542-A29E-7BCB05518AB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Техническая работа с медицинским оборудованием, приборами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378664019410043E-2"/>
                  <c:y val="-8.534969180024599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B7-4AB4-B5E2-5A8BE4C7F1AA}"/>
                </c:ext>
              </c:extLst>
            </c:dLbl>
            <c:dLbl>
              <c:idx val="1"/>
              <c:layout>
                <c:manualLayout>
                  <c:x val="9.956331016983724E-3"/>
                  <c:y val="-8.53496918002475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B29-4542-A29E-7BCB05518AB7}"/>
                </c:ext>
              </c:extLst>
            </c:dLbl>
            <c:dLbl>
              <c:idx val="2"/>
              <c:layout>
                <c:manualLayout>
                  <c:x val="8.5339980145574187E-3"/>
                  <c:y val="-6.40122688501850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B29-4542-A29E-7BCB05518AB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Лист1!$D$2:$D$4</c:f>
              <c:numCache>
                <c:formatCode>0.0%</c:formatCode>
                <c:ptCount val="3"/>
                <c:pt idx="0">
                  <c:v>0.109</c:v>
                </c:pt>
                <c:pt idx="1">
                  <c:v>9.1999999999999998E-2</c:v>
                </c:pt>
                <c:pt idx="2">
                  <c:v>0.16900000000000001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B29-4542-A29E-7BCB05518AB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Законодательная и правоприменительная практика в здравоохранении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1116650121312687E-3"/>
                  <c:y val="4.26748459001218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B29-4542-A29E-7BCB05518AB7}"/>
                </c:ext>
              </c:extLst>
            </c:dLbl>
            <c:dLbl>
              <c:idx val="1"/>
              <c:layout>
                <c:manualLayout>
                  <c:x val="9.9563310169837761E-3"/>
                  <c:y val="4.26748459001233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B29-4542-A29E-7BCB05518AB7}"/>
                </c:ext>
              </c:extLst>
            </c:dLbl>
            <c:dLbl>
              <c:idx val="2"/>
              <c:layout>
                <c:manualLayout>
                  <c:x val="8.5339980145575228E-3"/>
                  <c:y val="2.13374229500609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9B7-4AB4-B5E2-5A8BE4C7F1AA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Лист1!$E$2:$E$4</c:f>
              <c:numCache>
                <c:formatCode>0.0%</c:formatCode>
                <c:ptCount val="3"/>
                <c:pt idx="0">
                  <c:v>3.5999999999999997E-2</c:v>
                </c:pt>
                <c:pt idx="1">
                  <c:v>8.4000000000000005E-2</c:v>
                </c:pt>
                <c:pt idx="2">
                  <c:v>0.14000000000000001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0B29-4542-A29E-7BCB05518AB7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Управление и работа с персоналом</c:v>
                </c:pt>
              </c:strCache>
            </c:strRef>
          </c:tx>
          <c:spPr>
            <a:solidFill>
              <a:srgbClr val="70AD47">
                <a:lumMod val="50000"/>
              </a:srgb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4.26748459001233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9B7-4AB4-B5E2-5A8BE4C7F1AA}"/>
                </c:ext>
              </c:extLst>
            </c:dLbl>
            <c:dLbl>
              <c:idx val="1"/>
              <c:layout>
                <c:manualLayout>
                  <c:x val="9.9563310169837761E-3"/>
                  <c:y val="-4.267484590012494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B29-4542-A29E-7BCB05518AB7}"/>
                </c:ext>
              </c:extLst>
            </c:dLbl>
            <c:dLbl>
              <c:idx val="2"/>
              <c:layout>
                <c:manualLayout>
                  <c:x val="4.2669990072787614E-3"/>
                  <c:y val="-2.133742295006169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9B7-4AB4-B5E2-5A8BE4C7F1AA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Лист1!$F$2:$F$4</c:f>
              <c:numCache>
                <c:formatCode>0.0%</c:formatCode>
                <c:ptCount val="3"/>
                <c:pt idx="0">
                  <c:v>1.9E-2</c:v>
                </c:pt>
                <c:pt idx="1">
                  <c:v>3.7999999999999999E-2</c:v>
                </c:pt>
                <c:pt idx="2">
                  <c:v>2.9000000000000001E-2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0B29-4542-A29E-7BCB05518AB7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Иностранные языки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Лист1!$G$2:$G$4</c:f>
              <c:numCache>
                <c:formatCode>0.0%</c:formatCode>
                <c:ptCount val="3"/>
                <c:pt idx="0">
                  <c:v>0.2</c:v>
                </c:pt>
                <c:pt idx="1">
                  <c:v>0.14499999999999999</c:v>
                </c:pt>
                <c:pt idx="2">
                  <c:v>7.3999999999999996E-2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0B29-4542-A29E-7BCB05518AB7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Сфера IT, освоение специализированных компьютерных программ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956331016983776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B7-4AB4-B5E2-5A8BE4C7F1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highlight>
                      <a:srgbClr val="FFFF00"/>
                    </a:highlight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Лист1!$H$2:$H$4</c:f>
              <c:numCache>
                <c:formatCode>0.0%</c:formatCode>
                <c:ptCount val="3"/>
                <c:pt idx="0">
                  <c:v>0.109</c:v>
                </c:pt>
                <c:pt idx="1">
                  <c:v>6.9000000000000006E-2</c:v>
                </c:pt>
                <c:pt idx="2">
                  <c:v>0.13200000000000001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0B29-4542-A29E-7BCB05518AB7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Другое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Лист1!$I$2:$I$4</c:f>
              <c:numCache>
                <c:formatCode>0.0%</c:formatCode>
                <c:ptCount val="3"/>
                <c:pt idx="0">
                  <c:v>0</c:v>
                </c:pt>
                <c:pt idx="1">
                  <c:v>1.4999999999999999E-2</c:v>
                </c:pt>
                <c:pt idx="2">
                  <c:v>7.0000000000000001E-3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0B29-4542-A29E-7BCB05518AB7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Не видите необходимости в дополнительной подготовке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Лист1!$J$2:$J$4</c:f>
              <c:numCache>
                <c:formatCode>0.0%</c:formatCode>
                <c:ptCount val="3"/>
                <c:pt idx="0">
                  <c:v>0.109</c:v>
                </c:pt>
                <c:pt idx="1">
                  <c:v>0.13700000000000001</c:v>
                </c:pt>
                <c:pt idx="2">
                  <c:v>7.2999999999999995E-2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0B29-4542-A29E-7BCB05518A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8870144"/>
        <c:axId val="48871680"/>
      </c:barChart>
      <c:catAx>
        <c:axId val="488701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endParaRPr lang="ru-RU"/>
          </a:p>
        </c:txPr>
        <c:crossAx val="48871680"/>
        <c:crosses val="autoZero"/>
        <c:auto val="1"/>
        <c:lblAlgn val="ctr"/>
        <c:lblOffset val="10"/>
        <c:noMultiLvlLbl val="0"/>
      </c:catAx>
      <c:valAx>
        <c:axId val="48871680"/>
        <c:scaling>
          <c:orientation val="minMax"/>
        </c:scaling>
        <c:delete val="1"/>
        <c:axPos val="l"/>
        <c:majorGridlines/>
        <c:numFmt formatCode="0.0%" sourceLinked="1"/>
        <c:majorTickMark val="none"/>
        <c:minorTickMark val="none"/>
        <c:tickLblPos val="nextTo"/>
        <c:crossAx val="488701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482083083958397"/>
          <c:y val="7.4888734063483559E-7"/>
          <c:w val="0.22517916916041586"/>
          <c:h val="0.99898130310908284"/>
        </c:manualLayout>
      </c:layout>
      <c:overlay val="0"/>
    </c:legend>
    <c:plotVisOnly val="1"/>
    <c:dispBlanksAs val="gap"/>
    <c:showDLblsOverMax val="0"/>
  </c:chart>
  <c:spPr>
    <a:noFill/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2000" dirty="0"/>
              <a:t>Медсестры в поликлиниках</a:t>
            </a:r>
          </a:p>
        </c:rich>
      </c:tx>
      <c:layout>
        <c:manualLayout>
          <c:xMode val="edge"/>
          <c:yMode val="edge"/>
          <c:x val="0.15438788192459194"/>
          <c:y val="6.4012268850185102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11016260162601629"/>
          <c:w val="0.7014528644137894"/>
          <c:h val="0.834286537353562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Сфера Вашей специальности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0.10700000000000001</c:v>
                </c:pt>
                <c:pt idx="1">
                  <c:v>0.21500000000000002</c:v>
                </c:pt>
                <c:pt idx="2">
                  <c:v>0.19700000000000001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84-4885-9DDE-D1AD4FBB771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Широкий круг медицинских вопросов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647310345189192E-2"/>
                  <c:y val="5.8084608670000058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84-4885-9DDE-D1AD4FBB771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Лист1!$C$2:$C$4</c:f>
              <c:numCache>
                <c:formatCode>0.0%</c:formatCode>
                <c:ptCount val="3"/>
                <c:pt idx="0">
                  <c:v>0.17800000000000002</c:v>
                </c:pt>
                <c:pt idx="1">
                  <c:v>0.25800000000000001</c:v>
                </c:pt>
                <c:pt idx="2">
                  <c:v>0.16400000000000001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884-4885-9DDE-D1AD4FBB771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Техническая работа с медицинским оборудованием, приборами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8.323655172594594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84-4885-9DDE-D1AD4FBB7717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884-4885-9DDE-D1AD4FBB771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Лист1!$D$2:$D$4</c:f>
              <c:numCache>
                <c:formatCode>0.0%</c:formatCode>
                <c:ptCount val="3"/>
                <c:pt idx="0">
                  <c:v>7.0999999999999994E-2</c:v>
                </c:pt>
                <c:pt idx="1">
                  <c:v>0.10299999999999998</c:v>
                </c:pt>
                <c:pt idx="2">
                  <c:v>0.16400000000000001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884-4885-9DDE-D1AD4FBB771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Законодательная и правоприменительная практика в здравоохранении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9132793104081078E-2"/>
                  <c:y val="9.50486394573096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84-4885-9DDE-D1AD4FBB77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highlight>
                      <a:srgbClr val="FFFF00"/>
                    </a:highlight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Лист1!$E$2:$E$4</c:f>
              <c:numCache>
                <c:formatCode>0.0%</c:formatCode>
                <c:ptCount val="3"/>
                <c:pt idx="0">
                  <c:v>0.21400000000000002</c:v>
                </c:pt>
                <c:pt idx="1">
                  <c:v>0.16500000000000001</c:v>
                </c:pt>
                <c:pt idx="2">
                  <c:v>0.115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884-4885-9DDE-D1AD4FBB7717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Управление и работа с персоналом</c:v>
                </c:pt>
              </c:strCache>
            </c:strRef>
          </c:tx>
          <c:spPr>
            <a:solidFill>
              <a:srgbClr val="70AD47">
                <a:lumMod val="5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Лист1!$F$2:$F$4</c:f>
              <c:numCache>
                <c:formatCode>0.0%</c:formatCode>
                <c:ptCount val="3"/>
                <c:pt idx="0">
                  <c:v>7.0999999999999994E-2</c:v>
                </c:pt>
                <c:pt idx="1">
                  <c:v>6.2000000000000006E-2</c:v>
                </c:pt>
                <c:pt idx="2">
                  <c:v>1.6000000000000004E-2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1884-4885-9DDE-D1AD4FBB7717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Иностранные языки</c:v>
                </c:pt>
              </c:strCache>
            </c:strRef>
          </c:tx>
          <c:invertIfNegative val="0"/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84-4885-9DDE-D1AD4FBB771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Лист1!$G$2:$G$4</c:f>
              <c:numCache>
                <c:formatCode>0.0%</c:formatCode>
                <c:ptCount val="3"/>
                <c:pt idx="0">
                  <c:v>0.21400000000000002</c:v>
                </c:pt>
                <c:pt idx="1">
                  <c:v>9.3000000000000041E-2</c:v>
                </c:pt>
                <c:pt idx="2">
                  <c:v>6.6000000000000003E-2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1884-4885-9DDE-D1AD4FBB7717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Сфера IT, освоение специализированных компьютерных программ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9132793104081098E-2"/>
                  <c:y val="3.16828798191032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884-4885-9DDE-D1AD4FBB7717}"/>
                </c:ext>
              </c:extLst>
            </c:dLbl>
            <c:dLbl>
              <c:idx val="1"/>
              <c:layout>
                <c:manualLayout>
                  <c:x val="2.4970965517783793E-2"/>
                  <c:y val="1.58414399095516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884-4885-9DDE-D1AD4FBB77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highlight>
                      <a:srgbClr val="FFFF00"/>
                    </a:highlight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Лист1!$H$2:$H$4</c:f>
              <c:numCache>
                <c:formatCode>0.0%</c:formatCode>
                <c:ptCount val="3"/>
                <c:pt idx="0">
                  <c:v>7.0999999999999994E-2</c:v>
                </c:pt>
                <c:pt idx="1">
                  <c:v>5.1999999999999998E-2</c:v>
                </c:pt>
                <c:pt idx="2">
                  <c:v>0.14800000000000002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1884-4885-9DDE-D1AD4FBB7717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Другое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Лист1!$I$2:$I$4</c:f>
              <c:numCache>
                <c:formatCode>0.0%</c:formatCode>
                <c:ptCount val="3"/>
                <c:pt idx="0">
                  <c:v>3.0000000000000005E-3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1884-4885-9DDE-D1AD4FBB7717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Не видите необходимости в дополнительной подготовке</c:v>
                </c:pt>
              </c:strCache>
            </c:strRef>
          </c:tx>
          <c:invertIfNegative val="0"/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884-4885-9DDE-D1AD4FBB7717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884-4885-9DDE-D1AD4FBB771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I группа от 0 до 5 лет</c:v>
                </c:pt>
                <c:pt idx="1">
                  <c:v>II группа от 6 до 20 лет</c:v>
                </c:pt>
                <c:pt idx="2">
                  <c:v>III группа от 21 года и больше</c:v>
                </c:pt>
              </c:strCache>
            </c:strRef>
          </c:cat>
          <c:val>
            <c:numRef>
              <c:f>Лист1!$J$2:$J$4</c:f>
              <c:numCache>
                <c:formatCode>0.0%</c:formatCode>
                <c:ptCount val="3"/>
                <c:pt idx="0">
                  <c:v>7.0999999999999994E-2</c:v>
                </c:pt>
                <c:pt idx="1">
                  <c:v>5.1999999999999998E-2</c:v>
                </c:pt>
                <c:pt idx="2">
                  <c:v>0.13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1884-4885-9DDE-D1AD4FBB771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3324544"/>
        <c:axId val="63326080"/>
      </c:barChart>
      <c:catAx>
        <c:axId val="633245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3326080"/>
        <c:crosses val="autoZero"/>
        <c:auto val="1"/>
        <c:lblAlgn val="ctr"/>
        <c:lblOffset val="10"/>
        <c:noMultiLvlLbl val="0"/>
      </c:catAx>
      <c:valAx>
        <c:axId val="63326080"/>
        <c:scaling>
          <c:orientation val="minMax"/>
        </c:scaling>
        <c:delete val="1"/>
        <c:axPos val="l"/>
        <c:majorGridlines/>
        <c:numFmt formatCode="0.0%" sourceLinked="1"/>
        <c:majorTickMark val="none"/>
        <c:minorTickMark val="none"/>
        <c:tickLblPos val="nextTo"/>
        <c:crossAx val="633245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641782339396633"/>
          <c:y val="7.4888734063483559E-7"/>
          <c:w val="0.26358218661969574"/>
          <c:h val="0.99898130310908284"/>
        </c:manualLayout>
      </c:layout>
      <c:overlay val="0"/>
    </c:legend>
    <c:plotVisOnly val="1"/>
    <c:dispBlanksAs val="gap"/>
    <c:showDLblsOverMax val="0"/>
  </c:chart>
  <c:spPr>
    <a:noFill/>
  </c:spPr>
  <c:txPr>
    <a:bodyPr/>
    <a:lstStyle/>
    <a:p>
      <a:pPr>
        <a:defRPr sz="1200">
          <a:solidFill>
            <a:schemeClr val="tx1"/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6E6-58C7-4A0F-9A39-0B232C0D466E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E9E6-1909-40FB-BE79-1003547948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6E6-58C7-4A0F-9A39-0B232C0D466E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E9E6-1909-40FB-BE79-1003547948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6E6-58C7-4A0F-9A39-0B232C0D466E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E9E6-1909-40FB-BE79-1003547948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6E6-58C7-4A0F-9A39-0B232C0D466E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E9E6-1909-40FB-BE79-1003547948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6E6-58C7-4A0F-9A39-0B232C0D466E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E9E6-1909-40FB-BE79-1003547948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6E6-58C7-4A0F-9A39-0B232C0D466E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E9E6-1909-40FB-BE79-1003547948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6E6-58C7-4A0F-9A39-0B232C0D466E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E9E6-1909-40FB-BE79-1003547948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6E6-58C7-4A0F-9A39-0B232C0D466E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E9E6-1909-40FB-BE79-1003547948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6E6-58C7-4A0F-9A39-0B232C0D466E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E9E6-1909-40FB-BE79-1003547948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6E6-58C7-4A0F-9A39-0B232C0D466E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E9E6-1909-40FB-BE79-1003547948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6E6-58C7-4A0F-9A39-0B232C0D466E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E9E6-1909-40FB-BE79-1003547948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58526E6-58C7-4A0F-9A39-0B232C0D466E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160E9E6-1909-40FB-BE79-1003547948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Кристина\Desktop\Nurse-Bust-Crossed-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239" y="541"/>
            <a:ext cx="4029761" cy="4320480"/>
          </a:xfrm>
          <a:prstGeom prst="rect">
            <a:avLst/>
          </a:prstGeom>
          <a:noFill/>
          <a:effectLst>
            <a:glow rad="127000">
              <a:schemeClr val="bg2">
                <a:alpha val="32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141277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673" y="354717"/>
            <a:ext cx="1968178" cy="1209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B17CB12-8737-430B-915E-7998D643CE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74" y="114504"/>
            <a:ext cx="2386394" cy="11195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28" y="2132856"/>
            <a:ext cx="5238152" cy="4370427"/>
          </a:xfrm>
          <a:prstGeom prst="rect">
            <a:avLst/>
          </a:prstGeom>
          <a:noFill/>
          <a:effectLst>
            <a:glow rad="127000">
              <a:schemeClr val="accent1">
                <a:alpha val="48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кадрового потенциала здравоохранения: как оценить доступность программ переподготовки и повышения квалификации 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Ярашева </a:t>
            </a:r>
            <a:r>
              <a:rPr lang="ru-RU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Азиза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Викторовна,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э. н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зав. лабораторией ИСЭПН ФНИСЦ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РАН,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аналитик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НИИОЗММ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ДЗМ</a:t>
            </a:r>
          </a:p>
          <a:p>
            <a:pPr algn="ctr"/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5454038" y="5730464"/>
            <a:ext cx="36839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Объединенный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конгресс «СПЭК-ПНО-2020»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2-4 декабря  2020 г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200" b="1" dirty="0">
              <a:solidFill>
                <a:schemeClr val="tx2">
                  <a:lumMod val="50000"/>
                  <a:alpha val="41000"/>
                </a:schemeClr>
              </a:solidFill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463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376413381"/>
              </p:ext>
            </p:extLst>
          </p:nvPr>
        </p:nvGraphicFramePr>
        <p:xfrm>
          <a:off x="179512" y="908720"/>
          <a:ext cx="878497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9552" y="81498"/>
            <a:ext cx="7733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У ВАС ЕСТЬ ТРУДНОСТИ В ПОЛУЧЕНИИ ДОПОЛНИТЕЛЬНОЙ ПОДГОТОВКИ, ТО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ЧЕМ ЭТО СВЯЗАНО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277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81498"/>
            <a:ext cx="7733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У ВАС ЕСТЬ ТРУДНОСТИ В ПОЛУЧЕНИИ ДОПОЛНИТЕЛЬНОЙ ПОДГОТОВКИ, ТО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ЧЕМ ЭТО СВЯЗАНО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70C00A-CD40-4C00-9CEC-6B37E6B871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640960" cy="5937840"/>
          </a:xfrm>
        </p:spPr>
        <p:txBody>
          <a:bodyPr>
            <a:noAutofit/>
          </a:bodyPr>
          <a:lstStyle/>
          <a:p>
            <a:pPr marL="44450" indent="406400" algn="just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 в интервью поделились мнением о трудностях для медицинских работников при получении дополнительной квалификации или переобучении:</a:t>
            </a:r>
          </a:p>
          <a:p>
            <a:pPr marL="44450" indent="406400" algn="just">
              <a:buNone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 переподготовке нужно отталкиваться от потребностей медучреждений. Потому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дать возможность самому врачу выбирать, так у меня все педиатры уйдут в гастроэнтерологи, а они мне в таком количестве не нужны». </a:t>
            </a:r>
          </a:p>
          <a:p>
            <a:pPr marL="44450" indent="406400" algn="just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эксперты подчеркивали необходимость и важность не только имеющейся сертификации один раз в 5 лет, но и постоянного совершенствования. Однако, по словам экспертов,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понимая необходимость самообразования, не все готовы по разным причинам непрерывно самообучаться.</a:t>
            </a:r>
          </a:p>
          <a:p>
            <a:pPr marL="44450" indent="406400" algn="just">
              <a:buNone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«Конечно, есть врачи,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имеют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разных сертификатов, ездят по конгрессам, конференциям, в т. ч. и международным, но таких мало. </a:t>
            </a:r>
            <a:r>
              <a:rPr lang="ru-RU" sz="1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существующем портале непрерывного медицинского образования, где можно регистрироваться, самому набирать баллы и т</a:t>
            </a:r>
            <a:r>
              <a:rPr lang="ru-RU" sz="16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</a:t>
            </a:r>
            <a:r>
              <a:rPr lang="ru-RU" sz="1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недостаточно хорошо все организовано.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Там нужно выбирать, нет каких-то конкретных ссылок, было бы здорово, если бы, например, после регистрации по своей специальности можно было бы на свою почту получать извещение, потому что люди в рутине забывают».</a:t>
            </a:r>
          </a:p>
          <a:p>
            <a:pPr marL="44450" indent="41275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4450" indent="41275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«Молодым врачам проще разбираться с сайтами, регистрацией и т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</a:p>
          <a:p>
            <a:pPr marL="44450" indent="41275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тем, кто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постарше,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сложнее».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41275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41275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«Есть сложности в доступе к прохождению обучения/переобучения </a:t>
            </a:r>
          </a:p>
          <a:p>
            <a:pPr marL="44450" indent="41275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симуляторах».</a:t>
            </a:r>
          </a:p>
          <a:p>
            <a:pPr marL="44450" indent="41275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41275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41275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202DD23-35E4-4CF4-9A61-365100DB7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1722" y="5373216"/>
            <a:ext cx="1699387" cy="100811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134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81498"/>
            <a:ext cx="7733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КАКОЙ СФЕРЕ ЗНАНИЙ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 СЕЙЧАС ИСПЫТЫВАЕТЕ НЕОБХОДИМОСТЬ ДОПОЛНИТЕЛЬНОЙ ПОДГОТОВКИ?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199522203"/>
              </p:ext>
            </p:extLst>
          </p:nvPr>
        </p:nvGraphicFramePr>
        <p:xfrm>
          <a:off x="335426" y="715523"/>
          <a:ext cx="8784976" cy="5951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9277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14252456"/>
              </p:ext>
            </p:extLst>
          </p:nvPr>
        </p:nvGraphicFramePr>
        <p:xfrm>
          <a:off x="323528" y="727829"/>
          <a:ext cx="8820472" cy="5869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9552" y="81498"/>
            <a:ext cx="7733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КАКОЙ СФЕРЕ ЗНАНИЙ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 СЕЙЧАС ИСПЫТЫВАЕТЕ НЕОБХОДИМОСТЬ ДОПОЛНИТЕЛЬНОЙ ПОДГОТОВКИ?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277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81498"/>
            <a:ext cx="7733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КАКОЙ СФЕРЕ ЗНАНИЙ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 СЕЙЧАС ИСПЫТЫВАЕТЕ НЕОБХОДИМОСТЬ ДОПОЛНИТЕЛЬНОЙ ПОДГОТОВКИ?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70C00A-CD40-4C00-9CEC-6B37E6B871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640960" cy="5932204"/>
          </a:xfrm>
        </p:spPr>
        <p:txBody>
          <a:bodyPr>
            <a:normAutofit/>
          </a:bodyPr>
          <a:lstStyle/>
          <a:p>
            <a:pPr marL="44450" indent="406400" algn="just">
              <a:buNone/>
            </a:pP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406400" algn="just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«Гастроэнтеролог обязательно должен обладать знаниями ультразвуковой диагностики, эндокринолог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 проверить щитовидку, невролог – прочесть энцефалограмму, в лучшем случае сделать миографию. Кардиолог без знаний ЭКГ – это вообще профнепригодность. То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уходить от «изолированных» специальностей, медицинского специализированного контура».</a:t>
            </a:r>
          </a:p>
          <a:p>
            <a:pPr marL="44450" indent="40640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406400" algn="just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 специалистов должно быть два сертификата, два образования,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причем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должно быть на уровне ординатуры, т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е.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должны пройти профессиональную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подготовку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 окончании сразу получить сертификат, а не потом доучиваться. Это касается не только функциональной диагностики, у нас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«детстве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есть хирург и детский уролог – разделять их бессмысленно, должен быть специалист с двумя сертификатами. Это не только для врача хорошо, но и для пациента, не придется к одному врачу идти, потом записываться к другому».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406400" algn="just">
              <a:buNone/>
            </a:pP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E6CB346-76E1-4459-A7F2-14C04D05E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344" y="5981960"/>
            <a:ext cx="1152128" cy="68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31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427874550"/>
              </p:ext>
            </p:extLst>
          </p:nvPr>
        </p:nvGraphicFramePr>
        <p:xfrm>
          <a:off x="107504" y="789384"/>
          <a:ext cx="8928992" cy="5951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9552" y="81498"/>
            <a:ext cx="7733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КАКОЙ СФЕРЕ ЗНАНИЙ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 СЕЙЧАС ИСПЫТЫВАЕТЕ НЕОБХОДИМОСТЬ ДОПОЛНИТЕЛЬНОЙ ПОДГОТОВКИ?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315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48253184"/>
              </p:ext>
            </p:extLst>
          </p:nvPr>
        </p:nvGraphicFramePr>
        <p:xfrm>
          <a:off x="107504" y="789384"/>
          <a:ext cx="8856984" cy="5951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9552" y="81498"/>
            <a:ext cx="7733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КАКОЙ СФЕРЕ ЗНАНИЙ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 СЕЙЧАС ИСПЫТЫВАЕТЕ НЕОБХОДИМОСТЬ ДОПОЛНИТЕЛЬНОЙ ПОДГОТОВКИ?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315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81498"/>
            <a:ext cx="77331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программ переподготовки и повышения квалификации московских медиков мировым</a:t>
            </a:r>
          </a:p>
          <a:p>
            <a:pPr algn="ctr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(международным) стандартам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70C00A-CD40-4C00-9CEC-6B37E6B871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640960" cy="5793824"/>
          </a:xfrm>
        </p:spPr>
        <p:txBody>
          <a:bodyPr>
            <a:normAutofit/>
          </a:bodyPr>
          <a:lstStyle/>
          <a:p>
            <a:pPr marL="44450" indent="406400" algn="just">
              <a:buNone/>
            </a:pPr>
            <a:endParaRPr lang="ru-RU" i="1" dirty="0"/>
          </a:p>
          <a:p>
            <a:pPr marL="44450" indent="406400" algn="just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«Учитывая мой опыт стажировок в Чехии, Испании, Корее, можно сказать, что наши специалисты ничем не уступают зарубежным.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другой стороны, у нас, например, в амбулаториях в первичной системе не очень приветствуется занятие наукой,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якобы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наукой можно заниматься только в стационаре,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но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неправильно».</a:t>
            </a:r>
          </a:p>
          <a:p>
            <a:pPr marL="44450" indent="406400" algn="just">
              <a:buNone/>
            </a:pP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406400" algn="just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поликлиниках единицы занимаются наукой. А вот, например, корейский опыт говорит о том, что они во всех отраслях занимаются наукой, и каждый должен выдавать какие-то новшества и предложения. Поэтому у них во всех сферах, и в медицине, такой прорыв. Нам бы тоже это перенять. Ведь у многих врачей бесценный опыт, но они его никуда не транслируют».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406400" algn="just">
              <a:buNone/>
            </a:pP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47445B8-954B-4DE1-85AF-77508D409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857" y="5278777"/>
            <a:ext cx="1876770" cy="11521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7A74C4B-587E-4E9C-B717-F6B2EE48D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5467654"/>
            <a:ext cx="1914310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437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81498"/>
            <a:ext cx="7733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(международной) информационной платформы для обеспечения доступа к новым (в т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дистанционным) формам повышения квалификации </a:t>
            </a:r>
            <a:endParaRPr lang="ru-RU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70C00A-CD40-4C00-9CEC-6B37E6B871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36" y="1004828"/>
            <a:ext cx="8568952" cy="5520516"/>
          </a:xfrm>
        </p:spPr>
        <p:txBody>
          <a:bodyPr>
            <a:normAutofit/>
          </a:bodyPr>
          <a:lstStyle/>
          <a:p>
            <a:pPr marL="44450" indent="406400" algn="just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406400" algn="just"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«Единая информационная платформа для обеспечения доступа к новым формам повышения квалификации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замечательная идея, она должна воплощаться где-то при Академии наук или Минздраве.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профессиональных компетенций был бы один, у нас сейчас везде «лоскутное одеяло».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406400" algn="just">
              <a:buNone/>
            </a:pP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406400" algn="just"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«Если это будет платформа, похожая на </a:t>
            </a:r>
            <a:r>
              <a:rPr lang="ru-RU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UpToDate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за. Это ежемесячно обновляемая база на основе доказательной информации, которую составляют эксперты на основе больших обзоров. Естественно, очень хотелось бы получать материал на русском, но это невозможно: пока его будут переводить, он устареет. </a:t>
            </a:r>
            <a:r>
              <a:rPr lang="ru-RU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UpToDate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многим нашим врачам недоступен, т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 на английском, да еще и очень дорого стоит. Но база нужна именно такая. Самое лучшее образование – это образование на рабочем месте в процессе труда». 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406400" algn="just">
              <a:buNone/>
            </a:pP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14CD7F5-792D-42DC-880C-C143140AD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5495316"/>
            <a:ext cx="1800200" cy="11046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05A171E-F7B8-42FA-B348-A4E6DFF58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5495316"/>
            <a:ext cx="1914310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50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5F26F23-9B0F-4CEC-9D67-F95DA293E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598" y="187224"/>
            <a:ext cx="2195858" cy="134606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2C7E80-DC53-450E-8EF4-AAA611D78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260648"/>
            <a:ext cx="1914310" cy="9632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D55A482-8BC6-480A-B801-427E91C69871}"/>
              </a:ext>
            </a:extLst>
          </p:cNvPr>
          <p:cNvSpPr txBox="1"/>
          <p:nvPr/>
        </p:nvSpPr>
        <p:spPr>
          <a:xfrm>
            <a:off x="5064406" y="5967135"/>
            <a:ext cx="399593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Объединенный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конгресс </a:t>
            </a:r>
          </a:p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«СПЭК-ПНО-2020»</a:t>
            </a:r>
          </a:p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2-4 декабря  2020 г.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733CBD8-E498-4322-86EC-654B6A1977C2}"/>
              </a:ext>
            </a:extLst>
          </p:cNvPr>
          <p:cNvSpPr txBox="1"/>
          <p:nvPr/>
        </p:nvSpPr>
        <p:spPr>
          <a:xfrm>
            <a:off x="1907704" y="2636912"/>
            <a:ext cx="54543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8CCFDAA-DD88-48C8-BBF2-4A0D16A06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3697868"/>
            <a:ext cx="2109418" cy="124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22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>
            <a:extLst>
              <a:ext uri="{FF2B5EF4-FFF2-40B4-BE49-F238E27FC236}">
                <a16:creationId xmlns:a16="http://schemas.microsoft.com/office/drawing/2014/main" xmlns="" id="{7CC4F3E6-2E5E-401A-AD56-87B6ACF9629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804248" y="152674"/>
            <a:ext cx="1969179" cy="120711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F6F1326-BF29-4A73-BDE9-3606935AD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52674"/>
            <a:ext cx="1914310" cy="9632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DE43836-00D0-4610-BB29-243AF60B0343}"/>
              </a:ext>
            </a:extLst>
          </p:cNvPr>
          <p:cNvSpPr txBox="1"/>
          <p:nvPr/>
        </p:nvSpPr>
        <p:spPr>
          <a:xfrm>
            <a:off x="5064406" y="5967135"/>
            <a:ext cx="399593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Объединенный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конгресс </a:t>
            </a:r>
          </a:p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«СПЭК-ПНО-2020»</a:t>
            </a:r>
          </a:p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2-4 декабря  2020 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CF57BAE-B966-4F9F-AF23-021F28CC0382}"/>
              </a:ext>
            </a:extLst>
          </p:cNvPr>
          <p:cNvSpPr txBox="1"/>
          <p:nvPr/>
        </p:nvSpPr>
        <p:spPr>
          <a:xfrm>
            <a:off x="539552" y="1455523"/>
            <a:ext cx="835292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850"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и значимость исследования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важных аспектов формирования кадрового потенциала работников медицинских организаций является обеспечение возможности для развития их образовательного капитала.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вопросов, связанных с обретением новых (дополнительных) знаний и компетенций, важна с точки зрения необходимости выявления предпочтений наиболее эффективных форм повышения профессиональной квалификации медицинских работников.</a:t>
            </a:r>
            <a:endParaRPr lang="ru-RU" dirty="0"/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социологического опроса экспертов и анкетирования врачей и медицинских сестер изучены вопросы доступности системы дополнительного медицинского образования в учреждениях, подведомственных Департаменту здравоохранения города Москвы. Выявлены специфические особенности и трудности (их причины), с которыми встречаются врачи и средний медицинский персонал при получении дополнительной квалификации или переобучении; направления дополнительной профессиональной подготовки; определены сферы знаний, по которым требуется обучение специалистов в будущем.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1906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5F26F23-9B0F-4CEC-9D67-F95DA293E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112710"/>
            <a:ext cx="1811619" cy="111052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2C7E80-DC53-450E-8EF4-AAA611D78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16632"/>
            <a:ext cx="1914310" cy="9632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D55A482-8BC6-480A-B801-427E91C69871}"/>
              </a:ext>
            </a:extLst>
          </p:cNvPr>
          <p:cNvSpPr txBox="1"/>
          <p:nvPr/>
        </p:nvSpPr>
        <p:spPr>
          <a:xfrm>
            <a:off x="5064406" y="5967135"/>
            <a:ext cx="399593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Объединенный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конгресс </a:t>
            </a:r>
          </a:p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«СПЭК-ПНО-2020»</a:t>
            </a:r>
          </a:p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2-4 декабря  2020 г.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BD70E87-D43A-467F-9D69-A953C35A3A98}"/>
              </a:ext>
            </a:extLst>
          </p:cNvPr>
          <p:cNvSpPr txBox="1"/>
          <p:nvPr/>
        </p:nvSpPr>
        <p:spPr>
          <a:xfrm>
            <a:off x="736757" y="1360072"/>
            <a:ext cx="828092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исследования в 2020 году: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 в здравоохранении</a:t>
            </a:r>
          </a:p>
          <a:p>
            <a:pPr marL="736600" indent="-285750">
              <a:buFontTx/>
              <a:buChar char="-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для молодых врачей и медицинских сестер эффективной профессиональной адаптации на рабочем месте за счет повышения уровня знаний и навыков</a:t>
            </a:r>
          </a:p>
          <a:p>
            <a:pPr marL="736600" indent="-285750">
              <a:buFontTx/>
              <a:buChar char="-"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13" indent="-265113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функций медицинских сестер, повышение их профессионального статуса</a:t>
            </a:r>
          </a:p>
          <a:p>
            <a:pPr marL="630238"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доступность и необходимость обретения новых компетенций и умений в связи с   увеличением функционала в деятельности медицинских сестер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построения трудовых траекторий врачей</a:t>
            </a:r>
          </a:p>
          <a:p>
            <a:pPr marL="822325" indent="-285750" algn="just">
              <a:buFontTx/>
              <a:buChar char="-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актуальной и исчерпывающей информации о возможностях переобучения и/или повышения квалификации врачей для построения трудовых траекторий </a:t>
            </a:r>
          </a:p>
          <a:p>
            <a:pPr marL="536575"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(на основе цифровой платформы)</a:t>
            </a:r>
          </a:p>
          <a:p>
            <a:pPr marL="536575" algn="just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801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72E006-C09C-4C8F-B828-2617DDAF89D9}"/>
              </a:ext>
            </a:extLst>
          </p:cNvPr>
          <p:cNvSpPr txBox="1">
            <a:spLocks/>
          </p:cNvSpPr>
          <p:nvPr/>
        </p:nvSpPr>
        <p:spPr>
          <a:xfrm>
            <a:off x="797735" y="1259046"/>
            <a:ext cx="7916067" cy="522785"/>
          </a:xfrm>
          <a:prstGeom prst="rect">
            <a:avLst/>
          </a:prstGeom>
        </p:spPr>
        <p:txBody>
          <a:bodyPr vert="horz" lIns="68581" tIns="34290" rIns="68581" bIns="34290" rtlCol="0" anchor="ctr"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400" b="1" cap="all" dirty="0">
              <a:ln/>
              <a:solidFill>
                <a:schemeClr val="accent6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cap="all" dirty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Методология</a:t>
            </a:r>
            <a:r>
              <a:rPr lang="ru-RU" sz="24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2400" b="1" cap="all" dirty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исследования в 2019 году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00496" y="2428868"/>
            <a:ext cx="3224152" cy="271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40256">
              <a:lnSpc>
                <a:spcPts val="1395"/>
              </a:lnSpc>
            </a:pPr>
            <a:r>
              <a:rPr lang="ru-RU" sz="2000" b="1" spc="-15" dirty="0">
                <a:solidFill>
                  <a:srgbClr val="002060"/>
                </a:solidFill>
                <a:latin typeface="Times New Roman" pitchFamily="18" charset="0"/>
                <a:ea typeface="Candara" charset="0"/>
                <a:cs typeface="Times New Roman" panose="02020603050405020304" pitchFamily="18" charset="0"/>
              </a:rPr>
              <a:t>20 мая – 16 июля 2019 года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3105637"/>
            <a:ext cx="5040560" cy="1563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исследовании приняли участие врачи и медицинские сестры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шести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учреждений здравоохранения Москвы </a:t>
            </a:r>
            <a:endParaRPr lang="en-US" sz="2000" b="1" spc="-15" dirty="0">
              <a:solidFill>
                <a:srgbClr val="002060"/>
              </a:solidFill>
              <a:latin typeface="Times New Roman" pitchFamily="18" charset="0"/>
              <a:ea typeface="Candara" charset="0"/>
              <a:cs typeface="Times New Roman" pitchFamily="18" charset="0"/>
            </a:endParaRPr>
          </a:p>
          <a:p>
            <a:pPr defTabSz="740256">
              <a:lnSpc>
                <a:spcPts val="1395"/>
              </a:lnSpc>
            </a:pPr>
            <a:endParaRPr lang="ru-RU" sz="2000" b="1" spc="-15" dirty="0">
              <a:solidFill>
                <a:srgbClr val="002060"/>
              </a:solidFill>
              <a:latin typeface="Times New Roman" pitchFamily="18" charset="0"/>
              <a:ea typeface="Candara" charset="0"/>
              <a:cs typeface="Times New Roman" pitchFamily="18" charset="0"/>
            </a:endParaRPr>
          </a:p>
          <a:p>
            <a:pPr defTabSz="740256">
              <a:lnSpc>
                <a:spcPts val="1395"/>
              </a:lnSpc>
            </a:pPr>
            <a:r>
              <a:rPr lang="ru-RU" b="1" i="1" spc="-15" dirty="0">
                <a:solidFill>
                  <a:srgbClr val="002060"/>
                </a:solidFill>
                <a:latin typeface="Times New Roman" pitchFamily="18" charset="0"/>
                <a:ea typeface="Candara" charset="0"/>
                <a:cs typeface="Times New Roman" pitchFamily="18" charset="0"/>
              </a:rPr>
              <a:t>Собрана 551 анкета</a:t>
            </a:r>
          </a:p>
          <a:p>
            <a:pPr defTabSz="740256">
              <a:lnSpc>
                <a:spcPts val="1395"/>
              </a:lnSpc>
            </a:pPr>
            <a:r>
              <a:rPr lang="ru-RU" b="1" i="1" spc="-15" dirty="0">
                <a:solidFill>
                  <a:srgbClr val="002060"/>
                </a:solidFill>
                <a:latin typeface="Times New Roman" pitchFamily="18" charset="0"/>
                <a:ea typeface="Candara" charset="0"/>
                <a:cs typeface="Times New Roman" pitchFamily="18" charset="0"/>
              </a:rPr>
              <a:t>В интервью участвовали 15 экспертов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03335" y="5190612"/>
            <a:ext cx="4640631" cy="646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0256">
              <a:lnSpc>
                <a:spcPts val="1395"/>
              </a:lnSpc>
            </a:pPr>
            <a:r>
              <a:rPr lang="ru-RU" sz="2000" b="1" spc="-15" dirty="0">
                <a:solidFill>
                  <a:srgbClr val="002060"/>
                </a:solidFill>
                <a:latin typeface="Times New Roman" pitchFamily="18" charset="0"/>
                <a:ea typeface="Candara" charset="0"/>
                <a:cs typeface="Times New Roman" pitchFamily="18" charset="0"/>
              </a:rPr>
              <a:t>Анонимное анкетирование </a:t>
            </a:r>
          </a:p>
          <a:p>
            <a:pPr defTabSz="740256">
              <a:lnSpc>
                <a:spcPts val="1395"/>
              </a:lnSpc>
            </a:pPr>
            <a:r>
              <a:rPr lang="ru-RU" sz="2000" b="1" spc="-15" dirty="0">
                <a:solidFill>
                  <a:srgbClr val="002060"/>
                </a:solidFill>
                <a:latin typeface="Times New Roman" pitchFamily="18" charset="0"/>
                <a:ea typeface="Candara" charset="0"/>
                <a:cs typeface="Times New Roman" pitchFamily="18" charset="0"/>
              </a:rPr>
              <a:t>врачей</a:t>
            </a:r>
            <a:r>
              <a:rPr lang="en-US" sz="2000" b="1" spc="-15" dirty="0">
                <a:solidFill>
                  <a:srgbClr val="002060"/>
                </a:solidFill>
                <a:latin typeface="Times New Roman" pitchFamily="18" charset="0"/>
                <a:ea typeface="Candara" charset="0"/>
                <a:cs typeface="Times New Roman" pitchFamily="18" charset="0"/>
              </a:rPr>
              <a:t> </a:t>
            </a:r>
            <a:r>
              <a:rPr lang="ru-RU" sz="2000" b="1" spc="-15" dirty="0">
                <a:solidFill>
                  <a:srgbClr val="002060"/>
                </a:solidFill>
                <a:latin typeface="Times New Roman" pitchFamily="18" charset="0"/>
                <a:ea typeface="Candara" charset="0"/>
                <a:cs typeface="Times New Roman" pitchFamily="18" charset="0"/>
              </a:rPr>
              <a:t>и медсестер,</a:t>
            </a:r>
          </a:p>
          <a:p>
            <a:pPr defTabSz="740256">
              <a:lnSpc>
                <a:spcPts val="1395"/>
              </a:lnSpc>
            </a:pPr>
            <a:r>
              <a:rPr lang="ru-RU" sz="2000" b="1" spc="-15" dirty="0">
                <a:solidFill>
                  <a:srgbClr val="002060"/>
                </a:solidFill>
                <a:latin typeface="Times New Roman" pitchFamily="18" charset="0"/>
                <a:ea typeface="Candara" charset="0"/>
                <a:cs typeface="Times New Roman" pitchFamily="18" charset="0"/>
              </a:rPr>
              <a:t>экспертные интервью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5072074"/>
            <a:ext cx="794221" cy="88321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3429000"/>
            <a:ext cx="794221" cy="8603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2285992"/>
            <a:ext cx="814488" cy="752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</p:pic>
      <p:sp>
        <p:nvSpPr>
          <p:cNvPr id="10" name="Прямоугольник 9"/>
          <p:cNvSpPr/>
          <p:nvPr/>
        </p:nvSpPr>
        <p:spPr>
          <a:xfrm>
            <a:off x="1857356" y="2285992"/>
            <a:ext cx="1535671" cy="6079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Дата опроса</a:t>
            </a:r>
            <a:endParaRPr lang="ru-RU" sz="1600" b="1" spc="-23" dirty="0">
              <a:solidFill>
                <a:srgbClr val="002060"/>
              </a:solidFill>
              <a:latin typeface="Times New Roman" pitchFamily="18" charset="0"/>
              <a:ea typeface="Century Gothic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63688" y="3461991"/>
            <a:ext cx="1930588" cy="8603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spc="-23" dirty="0">
                <a:solidFill>
                  <a:srgbClr val="002060"/>
                </a:solidFill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Респонденты и</a:t>
            </a:r>
          </a:p>
          <a:p>
            <a:r>
              <a:rPr lang="ru-RU" sz="1600" b="1" spc="-23" dirty="0">
                <a:solidFill>
                  <a:srgbClr val="002060"/>
                </a:solidFill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эксперты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06731" y="5157708"/>
            <a:ext cx="1836920" cy="6790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spc="-23" dirty="0">
                <a:solidFill>
                  <a:srgbClr val="002060"/>
                </a:solidFill>
                <a:latin typeface="Times New Roman" pitchFamily="18" charset="0"/>
                <a:ea typeface="Century Gothic" charset="0"/>
                <a:cs typeface="Times New Roman" pitchFamily="18" charset="0"/>
              </a:rPr>
              <a:t>Метод опроса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B17CB12-8737-430B-915E-7998D643CE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062" y="44034"/>
            <a:ext cx="1914385" cy="962931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95925"/>
            <a:ext cx="1857356" cy="1002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0080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589979"/>
              </p:ext>
            </p:extLst>
          </p:nvPr>
        </p:nvGraphicFramePr>
        <p:xfrm>
          <a:off x="251520" y="1378516"/>
          <a:ext cx="8545827" cy="360151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1823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38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471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2772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3805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966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470331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Доступно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Недоступно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видите необходимости в дополнительной подготовке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Затрудняетесь ответить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7280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рачи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больниц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72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85,4</a:t>
                      </a:r>
                      <a:endParaRPr lang="ru-RU" sz="1600" b="1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72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7280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рачи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поликлиник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72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4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73,3</a:t>
                      </a:r>
                      <a:endParaRPr lang="ru-RU" sz="1600" b="1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16,7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544" y="5373216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стаж работы от 0 до 5 лет</a:t>
            </a:r>
          </a:p>
          <a:p>
            <a:r>
              <a:rPr lang="en-US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стаж работы от 6 до 20 лет</a:t>
            </a:r>
          </a:p>
          <a:p>
            <a:r>
              <a:rPr lang="en-US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стаж работы от 21 года и больше</a:t>
            </a: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79635" y="2551837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188640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РАСПРЕДЕЛЕНИЕ РЕСПОНДЕНТОВ-ВРАЧЕЙ ПРИ ОТВЕТЕ НА ВОПРОС 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«НАСКОЛЬКО ДОСТУПНО ДЛЯ ВАС ПОЛУЧЕНИЕ НЕОБХОДИМОЙ ДОПОЛНИТЕЛЬНОЙ ПОДГОТОВКИ?»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3075" name="Picture 3" descr="https://pbs.twimg.com/media/DtRLDGHWwAEDAQ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975" y="5365994"/>
            <a:ext cx="2520280" cy="149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080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144794"/>
              </p:ext>
            </p:extLst>
          </p:nvPr>
        </p:nvGraphicFramePr>
        <p:xfrm>
          <a:off x="179511" y="1388969"/>
          <a:ext cx="8617836" cy="359105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2543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38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471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2772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3805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966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466064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Доступно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Недоступно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видите необходимости в дополнительной подготовке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Затрудняетесь ответить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6272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едсестры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больниц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59,2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11,1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3,8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25,9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62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68,2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9,4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4,8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17,6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62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74,6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6,7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2,7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16,0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6272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едсестры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поликлиник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38,4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7,7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7,7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46,2</a:t>
                      </a:r>
                      <a:endParaRPr lang="ru-RU" sz="1600" b="1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62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62,3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11,3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3,8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22,6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36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58,5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8,0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24,5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67544" y="5373216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стаж работы от 0 до 5 лет</a:t>
            </a:r>
          </a:p>
          <a:p>
            <a:r>
              <a:rPr lang="en-US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стаж работы от 6 до 20 лет</a:t>
            </a:r>
          </a:p>
          <a:p>
            <a:r>
              <a:rPr lang="en-US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стаж работы от 21 года и больше</a:t>
            </a:r>
          </a:p>
          <a:p>
            <a:endParaRPr lang="ru-RU" dirty="0"/>
          </a:p>
        </p:txBody>
      </p:sp>
      <p:pic>
        <p:nvPicPr>
          <p:cNvPr id="5" name="Picture 2" descr="https://api.spid.center/storage/post/2995/rss_picture-5ba0251cb7012bd6fe4001d70763085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657" y="5514957"/>
            <a:ext cx="1840671" cy="108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188640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РАСПРЕДЕЛЕНИЕ РЕСПОНДЕНТОВ-МЕДСЕСТЕР ПРИ ОТВЕТЕ НА ВОПРОС 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«НАСКОЛЬКО ДОСТУПНО ДЛЯ ВАС ПОЛУЧЕНИЕ НЕОБХОДИМОЙ ДОПОЛНИТЕЛЬНОЙ ПОДГОТОВКИ?»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0080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591887277"/>
              </p:ext>
            </p:extLst>
          </p:nvPr>
        </p:nvGraphicFramePr>
        <p:xfrm>
          <a:off x="179512" y="836712"/>
          <a:ext cx="8964488" cy="602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9552" y="81498"/>
            <a:ext cx="7733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У ВАС ЕСТЬ ТРУДНОСТИ В ПОЛУЧЕНИИ ДОПОЛНИТЕЛЬНОЙ ПОДГОТОВКИ, ТО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ЧЕМ ЭТО СВЯЗАНО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080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6657355"/>
              </p:ext>
            </p:extLst>
          </p:nvPr>
        </p:nvGraphicFramePr>
        <p:xfrm>
          <a:off x="107504" y="789384"/>
          <a:ext cx="8784976" cy="5951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81498"/>
            <a:ext cx="7733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У ВАС ЕСТЬ ТРУДНОСТИ В ПОЛУЧЕНИИ ДОПОЛНИТЕЛЬНОЙ ПОДГОТОВКИ, ТО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ЧЕМ ЭТО СВЯЗАНО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080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231002571"/>
              </p:ext>
            </p:extLst>
          </p:nvPr>
        </p:nvGraphicFramePr>
        <p:xfrm>
          <a:off x="107504" y="789384"/>
          <a:ext cx="8856984" cy="5951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9552" y="81498"/>
            <a:ext cx="7733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У ВАС ЕСТЬ ТРУДНОСТИ В ПОЛУЧЕНИИ ДОПОЛНИТЕЛЬНОЙ ПОДГОТОВКИ, ТО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ЧЕМ ЭТО СВЯЗАНО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27718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810</TotalTime>
  <Words>1500</Words>
  <Application>Microsoft Office PowerPoint</Application>
  <PresentationFormat>Экран (4:3)</PresentationFormat>
  <Paragraphs>261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Кристина</dc:creator>
  <cp:lastModifiedBy>emalygina</cp:lastModifiedBy>
  <cp:revision>82</cp:revision>
  <dcterms:created xsi:type="dcterms:W3CDTF">2019-10-11T13:17:01Z</dcterms:created>
  <dcterms:modified xsi:type="dcterms:W3CDTF">2020-12-03T16:50:43Z</dcterms:modified>
</cp:coreProperties>
</file>