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325" r:id="rId2"/>
    <p:sldId id="273" r:id="rId3"/>
    <p:sldId id="286" r:id="rId4"/>
    <p:sldId id="270" r:id="rId5"/>
    <p:sldId id="326" r:id="rId6"/>
    <p:sldId id="290" r:id="rId7"/>
    <p:sldId id="330" r:id="rId8"/>
    <p:sldId id="307" r:id="rId9"/>
    <p:sldId id="334" r:id="rId10"/>
    <p:sldId id="293" r:id="rId11"/>
    <p:sldId id="303" r:id="rId12"/>
    <p:sldId id="298" r:id="rId13"/>
    <p:sldId id="309" r:id="rId14"/>
    <p:sldId id="264" r:id="rId15"/>
    <p:sldId id="321" r:id="rId16"/>
    <p:sldId id="328" r:id="rId17"/>
    <p:sldId id="283" r:id="rId18"/>
    <p:sldId id="319" r:id="rId19"/>
    <p:sldId id="322" r:id="rId20"/>
    <p:sldId id="332" r:id="rId21"/>
    <p:sldId id="304" r:id="rId22"/>
    <p:sldId id="333" r:id="rId23"/>
    <p:sldId id="282" r:id="rId24"/>
    <p:sldId id="320" r:id="rId25"/>
    <p:sldId id="318" r:id="rId26"/>
    <p:sldId id="313" r:id="rId27"/>
    <p:sldId id="288" r:id="rId28"/>
    <p:sldId id="329" r:id="rId29"/>
    <p:sldId id="305" r:id="rId30"/>
    <p:sldId id="324" r:id="rId31"/>
  </p:sldIdLst>
  <p:sldSz cx="12192000" cy="6858000"/>
  <p:notesSz cx="6797675" cy="9926638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ый слайд" id="{44D14C0E-C3F7-4452-98B3-EF92A4EA1B42}">
          <p14:sldIdLst/>
        </p14:section>
        <p14:section name="Основной раздел" id="{EF943560-ADAA-462B-90D8-E6CB7A89E2D3}">
          <p14:sldIdLst>
            <p14:sldId id="325"/>
            <p14:sldId id="273"/>
            <p14:sldId id="286"/>
            <p14:sldId id="270"/>
            <p14:sldId id="326"/>
            <p14:sldId id="290"/>
            <p14:sldId id="330"/>
            <p14:sldId id="307"/>
            <p14:sldId id="334"/>
            <p14:sldId id="293"/>
            <p14:sldId id="303"/>
            <p14:sldId id="298"/>
            <p14:sldId id="309"/>
            <p14:sldId id="264"/>
            <p14:sldId id="321"/>
            <p14:sldId id="328"/>
            <p14:sldId id="283"/>
            <p14:sldId id="319"/>
            <p14:sldId id="322"/>
            <p14:sldId id="332"/>
            <p14:sldId id="304"/>
            <p14:sldId id="333"/>
            <p14:sldId id="282"/>
            <p14:sldId id="320"/>
            <p14:sldId id="318"/>
            <p14:sldId id="313"/>
            <p14:sldId id="288"/>
            <p14:sldId id="329"/>
            <p14:sldId id="305"/>
            <p14:sldId id="324"/>
          </p14:sldIdLst>
        </p14:section>
        <p14:section name="Заключительный слайд" id="{51DE78DF-C5F9-4CE0-ACC9-B5ED31D5B9A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680"/>
    <a:srgbClr val="3C311C"/>
    <a:srgbClr val="2F4E1A"/>
    <a:srgbClr val="F48B34"/>
    <a:srgbClr val="A7BAE3"/>
    <a:srgbClr val="646464"/>
    <a:srgbClr val="666699"/>
    <a:srgbClr val="5C4A2A"/>
    <a:srgbClr val="F0E7E0"/>
    <a:srgbClr val="EEE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3" autoAdjust="0"/>
    <p:restoredTop sz="95320" autoAdjust="0"/>
  </p:normalViewPr>
  <p:slideViewPr>
    <p:cSldViewPr snapToGrid="0" showGuides="1">
      <p:cViewPr>
        <p:scale>
          <a:sx n="80" d="100"/>
          <a:sy n="80" d="100"/>
        </p:scale>
        <p:origin x="-1506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67879-29FD-423E-81BE-5EB9984E5541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32746-2917-4FD0-8FFF-E4D189F5B3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Материалы подготовлены главным внештатным специалистом диетологом ДЗМ, д.м.н. А.В. Стародубовой,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заведующим организационно-методическим отделом по диетологии НИИОЗММ ДЗМ, врачом-диетологом высшей категории </a:t>
            </a:r>
            <a:r>
              <a:rPr lang="ru-RU" baseline="0" dirty="0" smtClean="0"/>
              <a:t>В.В. Егоровой и специалистом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организационно-методического отдела по диетологии НИИОЗММ ДЗМ А.А.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Брумберг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32746-2917-4FD0-8FFF-E4D189F5B3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3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32746-2917-4FD0-8FFF-E4D189F5B3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32746-2917-4FD0-8FFF-E4D189F5B35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2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32746-2917-4FD0-8FFF-E4D189F5B35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8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2076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5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4475" y="2164080"/>
            <a:ext cx="9144000" cy="1325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9772650" y="990409"/>
            <a:ext cx="2628900" cy="5191124"/>
          </a:xfrm>
          <a:prstGeom prst="rect">
            <a:avLst/>
          </a:prstGeom>
          <a:blipFill dpi="0" rotWithShape="1">
            <a:blip r:embed="rId7" cstate="print">
              <a:alphaModFix amt="22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4475" y="4255453"/>
            <a:ext cx="9144000" cy="3563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53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56991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-3105"/>
            <a:ext cx="12192001" cy="677047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Департамент здравоохранения города Москвы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9237791" y="6539271"/>
            <a:ext cx="2743200" cy="296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A00BA-D50A-4079-8F78-F38482C37EBD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" y="-7034"/>
            <a:ext cx="569743" cy="684904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563880" y="849630"/>
            <a:ext cx="11064240" cy="6648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63880" y="1737788"/>
            <a:ext cx="11064240" cy="44820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37288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9848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8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" y="-3105"/>
            <a:ext cx="12192001" cy="677047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Департамент здравоохранения города Москвы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" y="-7034"/>
            <a:ext cx="569743" cy="684904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667000"/>
            <a:ext cx="9144000" cy="132587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baseline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043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94E61-4A93-49A2-8D77-42A5CF2E8796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1C95-05D3-4534-AC81-079C22236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9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png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8685194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4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-3105"/>
            <a:ext cx="12192001" cy="677047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Департамент здравоохранения города Москвы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" y="-7034"/>
            <a:ext cx="569743" cy="68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A7C2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94033" y="1015207"/>
            <a:ext cx="9144000" cy="13258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6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здорового питания</a:t>
            </a:r>
            <a:endParaRPr lang="ru-RU" sz="6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er\Desktop\images (2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34" y="2369931"/>
            <a:ext cx="3093155" cy="298509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522432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Материалы подготовлены</a:t>
            </a:r>
          </a:p>
          <a:p>
            <a:pPr algn="ctr"/>
            <a:r>
              <a:rPr lang="ru-RU" sz="1400" dirty="0" smtClean="0"/>
              <a:t> </a:t>
            </a:r>
            <a:r>
              <a:rPr lang="ru-RU" sz="1400" dirty="0" smtClean="0"/>
              <a:t>Главным </a:t>
            </a:r>
            <a:r>
              <a:rPr lang="ru-RU" sz="1400" dirty="0" smtClean="0"/>
              <a:t>внештатным специалистом диетологом ДЗМ, д.м.н. А.В. </a:t>
            </a:r>
            <a:r>
              <a:rPr lang="ru-RU" sz="1400" dirty="0" smtClean="0"/>
              <a:t>Стародубовой,</a:t>
            </a:r>
            <a:endParaRPr lang="ru-RU" sz="1400" dirty="0" smtClean="0"/>
          </a:p>
          <a:p>
            <a:pPr algn="ctr"/>
            <a:r>
              <a:rPr lang="ru-RU" sz="1400" dirty="0"/>
              <a:t>с</a:t>
            </a:r>
            <a:r>
              <a:rPr lang="ru-RU" sz="1400" dirty="0" smtClean="0"/>
              <a:t>отрудниками</a:t>
            </a:r>
            <a:r>
              <a:rPr lang="ru-RU" sz="1400" dirty="0" smtClean="0"/>
              <a:t> организационно-методического отдела </a:t>
            </a:r>
            <a:r>
              <a:rPr lang="ru-RU" sz="1400" dirty="0" smtClean="0"/>
              <a:t>по диетологии </a:t>
            </a:r>
            <a:r>
              <a:rPr lang="ru-RU" sz="1400" dirty="0" smtClean="0"/>
              <a:t>ГБУ «</a:t>
            </a:r>
            <a:r>
              <a:rPr lang="ru-RU" sz="1400" smtClean="0"/>
              <a:t>НИИОЗММ ДЗМ»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312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732" y="705702"/>
            <a:ext cx="11695289" cy="664846"/>
          </a:xfrm>
          <a:noFill/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закон питания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type="subTitle" idx="1"/>
          </p:nvPr>
        </p:nvSpPr>
        <p:spPr>
          <a:xfrm>
            <a:off x="1230489" y="3769924"/>
            <a:ext cx="9922933" cy="795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alt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</a:pPr>
            <a:endParaRPr lang="ru-RU" altLang="ru-RU" sz="2800" dirty="0" smtClean="0"/>
          </a:p>
          <a:p>
            <a:pPr marL="0" indent="0" algn="ctr">
              <a:buFont typeface="Wingdings" pitchFamily="2" charset="2"/>
              <a:buNone/>
            </a:pPr>
            <a:endParaRPr lang="ru-RU" altLang="ru-RU" sz="2800" dirty="0" smtClean="0"/>
          </a:p>
          <a:p>
            <a:pPr marL="0" indent="0" algn="ctr">
              <a:buFont typeface="Wingdings" pitchFamily="2" charset="2"/>
              <a:buNone/>
            </a:pPr>
            <a:endParaRPr lang="ru-RU" altLang="ru-RU" sz="28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14844" y="188524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55510" y="1736280"/>
            <a:ext cx="11243734" cy="3934178"/>
          </a:xfrm>
          <a:prstGeom prst="horizontalScroll">
            <a:avLst>
              <a:gd name="adj" fmla="val 12801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2450CA"/>
              </a:buClr>
            </a:pPr>
            <a:r>
              <a:rPr lang="ru-RU" sz="2800" dirty="0" smtClean="0">
                <a:solidFill>
                  <a:srgbClr val="172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потратить в течение дня то количество </a:t>
            </a:r>
          </a:p>
          <a:p>
            <a:pPr>
              <a:buClr>
                <a:srgbClr val="2450CA"/>
              </a:buClr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нергии, которое было получено с пищей.</a:t>
            </a:r>
          </a:p>
          <a:p>
            <a:pPr>
              <a:buClr>
                <a:srgbClr val="2450CA"/>
              </a:buClr>
            </a:pP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2450CA"/>
              </a:buClr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ПОТРАТИЛ = СЪЕЛ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 descr="C:\Users\user\Desktop\Без названия (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r="8985"/>
          <a:stretch/>
        </p:blipFill>
        <p:spPr bwMode="auto">
          <a:xfrm>
            <a:off x="9169858" y="2740531"/>
            <a:ext cx="2212623" cy="163742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4611" y="1295477"/>
            <a:ext cx="11695289" cy="3373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689393"/>
            <a:ext cx="10986910" cy="666044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с пищей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22571" y="1587462"/>
            <a:ext cx="111110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источниками  энергии </a:t>
            </a:r>
            <a:r>
              <a:rPr 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углеводы и жиры, в </a:t>
            </a:r>
            <a:r>
              <a:rPr 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меньшей </a:t>
            </a: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степени, белки пищи</a:t>
            </a:r>
            <a:endParaRPr lang="ru-RU" sz="3200" dirty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1320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1320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окислении </a:t>
            </a:r>
            <a:endParaRPr lang="ru-RU" sz="2800" dirty="0" smtClean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1грамма</a:t>
            </a: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</a:t>
            </a: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углеводов выделяется </a:t>
            </a: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2800" b="1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ккал</a:t>
            </a: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окислении </a:t>
            </a:r>
            <a:r>
              <a:rPr lang="ru-RU" sz="2800" b="1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1грамма</a:t>
            </a: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жиров </a:t>
            </a:r>
            <a:r>
              <a:rPr 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b="1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ккал</a:t>
            </a: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ru-RU" sz="2800" dirty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7" name="Picture 8" descr="&amp;Kcy;&amp;acy;&amp;rcy;&amp;tcy;&amp;icy;&amp;ncy;&amp;kcy;&amp;acy; 20 &amp;icy;&amp;zcy; 90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2091" y="4711530"/>
            <a:ext cx="2681287" cy="169192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266" name="Picture 2" descr="C:\Users\user\Desktop\128586354_Olivkovoe_mas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44" y="4668985"/>
            <a:ext cx="2810933" cy="17770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fast-uglevody-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4" y="4747747"/>
            <a:ext cx="2539998" cy="1740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3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06379" y="2940659"/>
            <a:ext cx="5742144" cy="38191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331" y="698341"/>
            <a:ext cx="11064240" cy="66484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энергетического баланса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259" y="1731406"/>
            <a:ext cx="11064240" cy="4482037"/>
          </a:xfrm>
          <a:ln>
            <a:noFill/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ккал =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грамм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темного шоколада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штук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миндальных орешков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грамм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твердого сыра</a:t>
            </a:r>
          </a:p>
          <a:p>
            <a:pPr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грамм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нежирной говядины</a:t>
            </a:r>
          </a:p>
        </p:txBody>
      </p:sp>
      <p:pic>
        <p:nvPicPr>
          <p:cNvPr id="16386" name="Picture 2" descr="C:\Users\user\Desktop\images (39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58285"/>
          <a:stretch/>
        </p:blipFill>
        <p:spPr bwMode="auto">
          <a:xfrm>
            <a:off x="3712823" y="1616121"/>
            <a:ext cx="1109959" cy="154287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Без названия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7" t="794" r="19791" b="-794"/>
          <a:stretch/>
        </p:blipFill>
        <p:spPr bwMode="auto">
          <a:xfrm>
            <a:off x="8097015" y="1616121"/>
            <a:ext cx="1196622" cy="142636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user\Desktop\images (3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32" y="1523737"/>
            <a:ext cx="929924" cy="15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user\Desktop\images (36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4"/>
          <a:stretch/>
        </p:blipFill>
        <p:spPr bwMode="auto">
          <a:xfrm>
            <a:off x="1288770" y="2806663"/>
            <a:ext cx="1643239" cy="16002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user\Desktop\images (35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r="10883"/>
          <a:stretch/>
        </p:blipFill>
        <p:spPr bwMode="auto">
          <a:xfrm>
            <a:off x="1523368" y="4848031"/>
            <a:ext cx="1174044" cy="137405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user\Desktop\images (34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/>
          <a:stretch/>
        </p:blipFill>
        <p:spPr bwMode="auto">
          <a:xfrm>
            <a:off x="9571413" y="3185067"/>
            <a:ext cx="1310994" cy="137405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user\Desktop\images (37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0"/>
          <a:stretch/>
        </p:blipFill>
        <p:spPr bwMode="auto">
          <a:xfrm>
            <a:off x="9483779" y="4925492"/>
            <a:ext cx="1468298" cy="1252714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66163" y="1802657"/>
            <a:ext cx="1048646" cy="58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минут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11914" y="1802657"/>
            <a:ext cx="914400" cy="58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60982" y="3579646"/>
            <a:ext cx="1170633" cy="58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82407" y="5291123"/>
            <a:ext cx="1021092" cy="58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98425" y="1809376"/>
            <a:ext cx="1314397" cy="58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минут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0881" y="2940659"/>
            <a:ext cx="1046553" cy="770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минут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1403" y="5259399"/>
            <a:ext cx="1201787" cy="58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минут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683365"/>
            <a:ext cx="11695289" cy="664846"/>
          </a:xfrm>
          <a:noFill/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закон питания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type="subTitle" idx="1"/>
          </p:nvPr>
        </p:nvSpPr>
        <p:spPr>
          <a:xfrm>
            <a:off x="1230489" y="3769924"/>
            <a:ext cx="9922933" cy="795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alt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</a:pPr>
            <a:endParaRPr lang="ru-RU" altLang="ru-RU" sz="2800" dirty="0" smtClean="0"/>
          </a:p>
          <a:p>
            <a:pPr marL="0" indent="0" algn="ctr">
              <a:buFont typeface="Wingdings" pitchFamily="2" charset="2"/>
              <a:buNone/>
            </a:pPr>
            <a:endParaRPr lang="ru-RU" altLang="ru-RU" sz="2800" dirty="0" smtClean="0"/>
          </a:p>
          <a:p>
            <a:pPr marL="0" indent="0" algn="ctr">
              <a:buFont typeface="Wingdings" pitchFamily="2" charset="2"/>
              <a:buNone/>
            </a:pPr>
            <a:endParaRPr lang="ru-RU" altLang="ru-RU" sz="28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14844" y="188524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58877" y="1179689"/>
            <a:ext cx="11243734" cy="3934178"/>
          </a:xfrm>
          <a:prstGeom prst="horizontalScroll">
            <a:avLst>
              <a:gd name="adj" fmla="val 12801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2450CA"/>
              </a:buClr>
            </a:pPr>
            <a:r>
              <a:rPr lang="ru-RU" sz="2800" b="1" dirty="0" smtClean="0">
                <a:solidFill>
                  <a:srgbClr val="1726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2450CA"/>
              </a:buClr>
            </a:pPr>
            <a:endParaRPr lang="ru-RU" sz="2800" b="1" dirty="0">
              <a:solidFill>
                <a:srgbClr val="1726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2450CA"/>
              </a:buClr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потребностей организма  в пищевых веществах: белках, жирах, углеводах, витаминах и минеральных веществах необходимо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нужном количестве и соотношении</a:t>
            </a:r>
          </a:p>
          <a:p>
            <a:pPr>
              <a:buClr>
                <a:srgbClr val="2450CA"/>
              </a:buClr>
            </a:pPr>
            <a:endParaRPr lang="ru-RU" sz="2800" b="1" i="1" dirty="0" smtClean="0">
              <a:solidFill>
                <a:srgbClr val="1726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ÐÐ°ÑÑÐ¸Ð½ÐºÐ¸ Ð¿Ð¾ Ð·Ð°Ð¿ÑÐ¾ÑÑ ÐÐÐÐ ÐÐ ÐÐ ÐÐÐ£ÐÐ¢ÐÐ ÐÐÐ¢ÐÐÐÐ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91" y="4748947"/>
            <a:ext cx="2040820" cy="17006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43385" y="5230761"/>
            <a:ext cx="7923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белков, жиров, углеводов </a:t>
            </a:r>
            <a:r>
              <a:rPr lang="ru-RU" sz="2800" b="1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1:1:4</a:t>
            </a:r>
          </a:p>
        </p:txBody>
      </p:sp>
    </p:spTree>
    <p:extLst>
      <p:ext uri="{BB962C8B-B14F-4D97-AF65-F5344CB8AC3E}">
        <p14:creationId xmlns:p14="http://schemas.microsoft.com/office/powerpoint/2010/main" val="36242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1786" y="665976"/>
            <a:ext cx="11064240" cy="66484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Тарелка здорового питания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64667" y="1391878"/>
            <a:ext cx="6812844" cy="47300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овощи и фрукты</a:t>
            </a:r>
          </a:p>
          <a:p>
            <a:pPr marL="269875"/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цельнозерновой хлеб, крупы и продукты из цельного зерна, бобовые</a:t>
            </a:r>
          </a:p>
          <a:p>
            <a:pPr marL="269875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9875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на белковые продукты питания диетические сорта рыбы, птицы, молочные и кисломолочные продукты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489" y="4633800"/>
            <a:ext cx="4740362" cy="1755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порции зависит от </a:t>
            </a:r>
            <a:r>
              <a:rPr lang="ru-RU" sz="2800" b="1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пола, возраста и уровня физической активности</a:t>
            </a:r>
            <a:endParaRPr lang="ru-RU" sz="2800" b="1" dirty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ÐÐ°ÑÑÐ¸Ð½ÐºÐ¸ Ð¿Ð¾ Ð·Ð°Ð¿ÑÐ¾ÑÑ ÑÐ°ÑÐµÐ»ÐºÐ° Ð·Ð´Ð¾ÑÐ¾Ð²Ð¾Ð³Ð¾ Ð¿Ð¸ÑÐ°Ð½Ð¸Ñ ÐºÐ°ÑÑÐ¸Ð½ÐºÐ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r="12511"/>
          <a:stretch/>
        </p:blipFill>
        <p:spPr bwMode="auto">
          <a:xfrm>
            <a:off x="736735" y="1668105"/>
            <a:ext cx="3400552" cy="26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8655" y="684738"/>
            <a:ext cx="11064240" cy="66484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белка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er\Desktop\Screenshot_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5" y="1448860"/>
            <a:ext cx="59055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254044" y="1550460"/>
            <a:ext cx="5813778" cy="48446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Нежирные сорта мяса и птицы, рыба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продукты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растительного происхождения: бобовые, цельнозерновые, орехи</a:t>
            </a:r>
            <a:endParaRPr lang="ru-RU" sz="2800" dirty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5513" y="1456267"/>
            <a:ext cx="11486531" cy="4894959"/>
          </a:xfrm>
          <a:prstGeom prst="roundRect">
            <a:avLst/>
          </a:prstGeom>
          <a:solidFill>
            <a:srgbClr val="F1DED7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658" y="686492"/>
            <a:ext cx="11064240" cy="664845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Мясо и мясные продукты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type="subTitle" idx="1"/>
          </p:nvPr>
        </p:nvSpPr>
        <p:spPr>
          <a:xfrm>
            <a:off x="538718" y="1492587"/>
            <a:ext cx="11120120" cy="44023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Жирные сорта </a:t>
            </a: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мяса и мясная гастрономия в рационе питания </a:t>
            </a:r>
            <a:r>
              <a:rPr lang="ru-RU" sz="2800" b="1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замещаются</a:t>
            </a: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рыбу и диетическое сорта мяса и птицы : цыпленок, индейка, кролик, нежирные сорта телятины и говядины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9218" name="Picture 2" descr="C:\Users\user\Desktop\images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06" y="4552232"/>
            <a:ext cx="1817686" cy="12095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images (1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866" y="4552232"/>
            <a:ext cx="1789478" cy="11908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8"/>
          <a:stretch/>
        </p:blipFill>
        <p:spPr bwMode="auto">
          <a:xfrm>
            <a:off x="4981783" y="4371974"/>
            <a:ext cx="2466975" cy="170596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8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6711" y="1641332"/>
            <a:ext cx="11288889" cy="4515556"/>
          </a:xfrm>
          <a:prstGeom prst="roundRect">
            <a:avLst/>
          </a:prstGeom>
          <a:solidFill>
            <a:srgbClr val="F0E7E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035" y="707246"/>
            <a:ext cx="11064240" cy="664845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и молочные продукты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711" y="2079717"/>
            <a:ext cx="6685613" cy="3872089"/>
          </a:xfrm>
        </p:spPr>
        <p:txBody>
          <a:bodyPr/>
          <a:lstStyle/>
          <a:p>
            <a:pPr algn="l">
              <a:defRPr/>
            </a:pPr>
            <a:endParaRPr lang="ru-RU" sz="2400" dirty="0" smtClean="0">
              <a:solidFill>
                <a:srgbClr val="3C31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употреблять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порции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молочных и кисломолочных продуктов в день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 следует отдавать предпочтение молочным продуктам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пониженной калорийностью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и кисломолочные продукты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источник кальция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питании</a:t>
            </a:r>
          </a:p>
          <a:p>
            <a:endParaRPr lang="ru-RU" sz="2400" dirty="0"/>
          </a:p>
        </p:txBody>
      </p:sp>
      <p:pic>
        <p:nvPicPr>
          <p:cNvPr id="10242" name="Picture 2" descr="ÐÐ°ÑÑÐ¸Ð½ÐºÐ¸ Ð¿Ð¾ Ð·Ð°Ð¿ÑÐ¾ÑÑ Ð¼Ð¾Ð»Ð¾ÑÐ½ÑÐµ Ð¸ ÐºÐ¸ÑÐ»Ð¾Ð¼Ð¾Ð»Ð¾ÑÐ½ÑÐµ Ð¿ÑÐ¾Ð´ÑÐºÑ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24" y="2641189"/>
            <a:ext cx="4131228" cy="27491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mages (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" y="1264356"/>
            <a:ext cx="11830754" cy="518159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3778" y="692025"/>
            <a:ext cx="10171288" cy="667921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61376" y="1419157"/>
            <a:ext cx="6191954" cy="16739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полноценного белка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хорошо усваивается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61376" y="3236181"/>
            <a:ext cx="6191954" cy="15346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322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омега-3 жирные кислоты, витамины и минеральные вещества</a:t>
            </a:r>
          </a:p>
          <a:p>
            <a:pPr algn="ctr"/>
            <a:endParaRPr lang="ru-RU" sz="2800" dirty="0">
              <a:solidFill>
                <a:srgbClr val="0322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95245" y="5063511"/>
            <a:ext cx="6158085" cy="117404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употреблять как минимум 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раза в неделю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user\Desktop\vidy-toshchej-ryby-4-perc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7605" r="2187" b="3871"/>
          <a:stretch/>
        </p:blipFill>
        <p:spPr bwMode="auto">
          <a:xfrm>
            <a:off x="733778" y="1506620"/>
            <a:ext cx="4312355" cy="47309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9803" y="1347763"/>
            <a:ext cx="11722863" cy="500834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2178" y="684027"/>
            <a:ext cx="7620000" cy="552001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Орехи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2178" y="1614311"/>
            <a:ext cx="6191954" cy="2190044"/>
          </a:xfrm>
          <a:prstGeom prst="roundRect">
            <a:avLst/>
          </a:prstGeom>
          <a:solidFill>
            <a:schemeClr val="bg1"/>
          </a:solidFill>
          <a:ln>
            <a:solidFill>
              <a:srgbClr val="5C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 для здоровья -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снижают сердечно-сосудистые риски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2178" y="4044688"/>
            <a:ext cx="6225820" cy="2013991"/>
          </a:xfrm>
          <a:prstGeom prst="roundRect">
            <a:avLst/>
          </a:prstGeom>
          <a:solidFill>
            <a:schemeClr val="bg1"/>
          </a:solidFill>
          <a:ln>
            <a:solidFill>
              <a:srgbClr val="5C4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употреблять орехи ежедневно в небольшом количестве (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30 грамм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er\Desktop\images (40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7055"/>
          <a:stretch/>
        </p:blipFill>
        <p:spPr bwMode="auto">
          <a:xfrm>
            <a:off x="191911" y="1347763"/>
            <a:ext cx="5690247" cy="471091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ердце 3"/>
          <p:cNvSpPr/>
          <p:nvPr/>
        </p:nvSpPr>
        <p:spPr>
          <a:xfrm>
            <a:off x="1377244" y="2020712"/>
            <a:ext cx="3397956" cy="3262488"/>
          </a:xfrm>
          <a:prstGeom prst="heart">
            <a:avLst/>
          </a:prstGeom>
          <a:noFill/>
          <a:ln w="76200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4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889" y="1072444"/>
            <a:ext cx="6637867" cy="4443244"/>
          </a:xfrm>
          <a:prstGeom prst="rect">
            <a:avLst/>
          </a:prstGeom>
          <a:solidFill>
            <a:srgbClr val="E0ECFA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9246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b="1" cap="all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</a:t>
            </a:r>
          </a:p>
          <a:p>
            <a:pPr marL="1079246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b="1" cap="all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246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u="sng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</a:t>
            </a:r>
            <a:r>
              <a:rPr lang="ru-RU" b="1" u="sng" cap="all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  <a:p>
            <a:pPr marL="1079246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b="1" u="sng" cap="all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246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курения, наркотиков и употребления </a:t>
            </a:r>
            <a:r>
              <a:rPr lang="ru-RU" b="1" cap="all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алкоголя</a:t>
            </a:r>
          </a:p>
          <a:p>
            <a:pPr marL="1079246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b="1" cap="all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246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и общественная </a:t>
            </a:r>
            <a:r>
              <a:rPr lang="ru-RU" b="1" cap="all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</a:t>
            </a:r>
          </a:p>
          <a:p>
            <a:pPr marL="1079246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b="1" cap="all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246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b="1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психоэмоциональное состояние</a:t>
            </a:r>
          </a:p>
        </p:txBody>
      </p:sp>
      <p:pic>
        <p:nvPicPr>
          <p:cNvPr id="9218" name="Picture 2" descr="C:\Users\user\Desktop\5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043"/>
            <a:ext cx="12191999" cy="59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78" y="666041"/>
            <a:ext cx="11064240" cy="664845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37" t="5348" r="6085" b="-124"/>
          <a:stretch/>
        </p:blipFill>
        <p:spPr bwMode="auto">
          <a:xfrm>
            <a:off x="7140222" y="1235062"/>
            <a:ext cx="4865512" cy="459671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889" y="1299098"/>
            <a:ext cx="6790266" cy="4728289"/>
          </a:xfrm>
        </p:spPr>
        <p:txBody>
          <a:bodyPr/>
          <a:lstStyle/>
          <a:p>
            <a:pPr marL="1136396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</a:t>
            </a:r>
          </a:p>
          <a:p>
            <a:pPr marL="1136396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cap="all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</a:t>
            </a:r>
            <a:r>
              <a:rPr lang="ru-RU" b="1" u="sng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  <a:p>
            <a:pPr marL="1136396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cap="all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курения, наркотиков и употребления алкоголя</a:t>
            </a:r>
          </a:p>
          <a:p>
            <a:pPr marL="1136396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cap="all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</a:t>
            </a:r>
            <a:r>
              <a:rPr lang="ru-RU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общественная гигиена</a:t>
            </a:r>
          </a:p>
          <a:p>
            <a:pPr marL="1136396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cap="all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</a:t>
            </a:r>
            <a:r>
              <a:rPr lang="ru-RU" cap="al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психоэмоциональное состояние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048" y="712077"/>
            <a:ext cx="11215177" cy="617631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Цельнозерновые продукты и бобовые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028" y="1226064"/>
            <a:ext cx="11262292" cy="497751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BD8547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отдать предпочтение: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хлебу из муки грубого помола, отрубному или хлебу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цельного зерна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ашам из цельнозерновых круп, например, гречневой,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пшенной, овсяной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акаронным изделиям из твердых сортов пшеницы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азличным бобовым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ÐÐ°ÑÑÐ¸Ð½ÐºÐ¸ Ð¿Ð¾ Ð·Ð°Ð¿ÑÐ¾ÑÑ ÑÐ»ÐµÐ± Ð¾ÑÑÑÐ±Ð½Ð¾Ð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8" y="5213461"/>
            <a:ext cx="2635975" cy="11952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°ÑÑÐ¸Ð½ÐºÐ¸ Ð¿Ð¾ Ð·Ð°Ð¿ÑÐ¾ÑÑ ÐºÐ°ÑÐ° Ð³ÑÐµÑÐ½ÐµÐ²Ð°Ñ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0"/>
          <a:stretch/>
        </p:blipFill>
        <p:spPr bwMode="auto">
          <a:xfrm>
            <a:off x="4831900" y="5356583"/>
            <a:ext cx="2657475" cy="12833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ÐÐ°ÑÑÐ¸Ð½ÐºÐ¸ Ð¿Ð¾ Ð·Ð°Ð¿ÑÐ¾ÑÑ Ð³Ð¾ÑÐ¾Ñ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17948" r="3005" b="16615"/>
          <a:stretch/>
        </p:blipFill>
        <p:spPr bwMode="auto">
          <a:xfrm>
            <a:off x="9684690" y="5060014"/>
            <a:ext cx="2154802" cy="15021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919" y="689115"/>
            <a:ext cx="11064240" cy="66484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 descr="C:\Users\user\Desktop\tablica-spisok-produktov-medlennymi-uglevodami-poxudeni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44" y="1353960"/>
            <a:ext cx="9386809" cy="47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543" y="694460"/>
            <a:ext cx="11203109" cy="66484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 фрукты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4543" y="1807197"/>
            <a:ext cx="11020507" cy="44266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Рекомендуется :</a:t>
            </a:r>
          </a:p>
          <a:p>
            <a:pPr algn="ctr"/>
            <a:endParaRPr lang="ru-RU" sz="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5" y="2348253"/>
            <a:ext cx="4738322" cy="31531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76341" y="3195850"/>
            <a:ext cx="5891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употреблять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400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 (без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картофеля)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или овощное блюдо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каждый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приемов пищи</a:t>
            </a:r>
          </a:p>
        </p:txBody>
      </p:sp>
    </p:spTree>
    <p:extLst>
      <p:ext uri="{BB962C8B-B14F-4D97-AF65-F5344CB8AC3E}">
        <p14:creationId xmlns:p14="http://schemas.microsoft.com/office/powerpoint/2010/main" val="1323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49287"/>
            <a:ext cx="5573078" cy="2981739"/>
          </a:xfrm>
          <a:solidFill>
            <a:srgbClr val="F8B680"/>
          </a:solidFill>
          <a:effectLst>
            <a:softEdge rad="127000"/>
          </a:effectLst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сахара нужно ограничить !!!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8949" y="684738"/>
            <a:ext cx="11064240" cy="66484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C:\Users\user\Desktop\o_1c06oo8651iik3pl106t10rq1ajj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r="2775"/>
          <a:stretch/>
        </p:blipFill>
        <p:spPr bwMode="auto">
          <a:xfrm>
            <a:off x="5709037" y="1477201"/>
            <a:ext cx="6297434" cy="4833287"/>
          </a:xfrm>
          <a:prstGeom prst="rect">
            <a:avLst/>
          </a:prstGeom>
          <a:solidFill>
            <a:srgbClr val="646464"/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5709037" y="1582132"/>
            <a:ext cx="5096787" cy="127395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сократить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кондитерских изделий, десертов и сладких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напитков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ÐÐ°ÑÑÐ¸Ð½ÐºÐ¸ Ð¿Ð¾ Ð·Ð°Ð¿ÑÐ¾ÑÑ     ÐÐÐ¢Ð ÐÐÐÐÐÐÐ Ð¡ÐÐ ÐÐ¥Ð  ÐÐ£ÐÐÐ ÐÐ ÐÐÐÐÐ§ÐÐ¢Ð¬ !!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87956"/>
            <a:ext cx="2609850" cy="1752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ÐÐ°ÑÑÐ¸Ð½ÐºÐ¸ Ð¿Ð¾ Ð·Ð°Ð¿ÑÐ¾ÑÑ ÑÐ°ÑÑÐ¸ÑÐµÐ»ÑÐ½ÑÐµ Ð¼Ð°ÑÐ»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4" y="1305423"/>
            <a:ext cx="11406596" cy="5069978"/>
          </a:xfrm>
          <a:prstGeom prst="rect">
            <a:avLst/>
          </a:prstGeom>
          <a:noFill/>
          <a:effectLst>
            <a:glow rad="127000">
              <a:schemeClr val="accent1">
                <a:alpha val="4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8362" y="693153"/>
            <a:ext cx="9268741" cy="56148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Растительные масла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03709" y="1687694"/>
            <a:ext cx="5838718" cy="1130455"/>
          </a:xfrm>
          <a:prstGeom prst="roundRect">
            <a:avLst/>
          </a:prstGeom>
          <a:solidFill>
            <a:srgbClr val="B7C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Важная часть ежедневного рациона питания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03709" y="3087510"/>
            <a:ext cx="5838717" cy="1338051"/>
          </a:xfrm>
          <a:prstGeom prst="roundRect">
            <a:avLst/>
          </a:prstGeom>
          <a:solidFill>
            <a:srgbClr val="B7C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разные виды растительных масел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03709" y="4888087"/>
            <a:ext cx="5838717" cy="1024789"/>
          </a:xfrm>
          <a:prstGeom prst="roundRect">
            <a:avLst/>
          </a:prstGeom>
          <a:solidFill>
            <a:srgbClr val="F8B680"/>
          </a:solidFill>
          <a:ln>
            <a:solidFill>
              <a:srgbClr val="CA9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Ограничьте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сливочное масло и майонез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8" t="3467" r="13796"/>
          <a:stretch/>
        </p:blipFill>
        <p:spPr bwMode="auto">
          <a:xfrm>
            <a:off x="499434" y="1735032"/>
            <a:ext cx="5065526" cy="421075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8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180" y="672042"/>
            <a:ext cx="11064240" cy="66484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7180" y="1738489"/>
            <a:ext cx="10843122" cy="1752134"/>
          </a:xfrm>
          <a:prstGeom prst="roundRect">
            <a:avLst/>
          </a:prstGeom>
          <a:solidFill>
            <a:srgbClr val="F8B680"/>
          </a:solidFill>
          <a:ln>
            <a:solidFill>
              <a:srgbClr val="5C4A2A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потребление соли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 грамм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!!!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2951" y="3892225"/>
            <a:ext cx="8119200" cy="1534214"/>
          </a:xfrm>
          <a:prstGeom prst="roundRect">
            <a:avLst/>
          </a:prstGeom>
          <a:solidFill>
            <a:srgbClr val="F8B680"/>
          </a:solidFill>
          <a:ln>
            <a:solidFill>
              <a:srgbClr val="5C4A2A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 много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соленьях, консервах, копченостях, колбасных изделиях, сырах и т.п.</a:t>
            </a:r>
          </a:p>
        </p:txBody>
      </p:sp>
      <p:pic>
        <p:nvPicPr>
          <p:cNvPr id="11268" name="Picture 4" descr="ÐÐ°ÑÑÐ¸Ð½ÐºÐ¸ Ð¿Ð¾ Ð·Ð°Ð¿ÑÐ¾ÑÑ ÑÑÐºÐ° ÑÐ¾Ð»Ð¸Ñ Ð±Ð»ÑÐ´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2" y="4200819"/>
            <a:ext cx="2188105" cy="14560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множение 7"/>
          <p:cNvSpPr/>
          <p:nvPr/>
        </p:nvSpPr>
        <p:spPr>
          <a:xfrm>
            <a:off x="1098113" y="4094187"/>
            <a:ext cx="1365956" cy="1103753"/>
          </a:xfrm>
          <a:prstGeom prst="mathMultiply">
            <a:avLst>
              <a:gd name="adj1" fmla="val 61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022" y="698576"/>
            <a:ext cx="11064240" cy="66484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7022" y="1363421"/>
            <a:ext cx="11119556" cy="43349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пищи должен быть </a:t>
            </a:r>
            <a:r>
              <a:rPr lang="ru-RU" sz="3200" b="1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регулярным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в  одинаковое время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3х приемов </a:t>
            </a:r>
            <a:r>
              <a:rPr lang="ru-RU" sz="32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пищи в день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время на прием пищи </a:t>
            </a:r>
            <a:r>
              <a:rPr lang="ru-RU" sz="3200" b="1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</a:t>
            </a:r>
            <a:endParaRPr lang="ru-RU" sz="3200" b="1" dirty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user\Desktop\images (3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4" t="4525" r="5666" b="4842"/>
          <a:stretch/>
        </p:blipFill>
        <p:spPr bwMode="auto">
          <a:xfrm>
            <a:off x="9659931" y="795409"/>
            <a:ext cx="2269067" cy="161431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mages (2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23" y="2072757"/>
            <a:ext cx="7090533" cy="43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1820" y="672182"/>
            <a:ext cx="11064240" cy="1099091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 и распределение суточной  калорийности пищи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5524" y="1771273"/>
            <a:ext cx="11064240" cy="44820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800" dirty="0" smtClean="0"/>
          </a:p>
          <a:p>
            <a:pPr marL="342900" indent="-342900" algn="l"/>
            <a:r>
              <a:rPr lang="ru-RU" altLang="ru-RU" sz="2800" b="1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 пищи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ужин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altLang="ru-RU" sz="2400" dirty="0" smtClean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/>
            <a:r>
              <a:rPr lang="ru-RU" altLang="ru-RU" sz="2800" b="1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приемы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4392613" algn="l"/>
              </a:tabLst>
            </a:pPr>
            <a:r>
              <a:rPr lang="ru-RU" alt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торой завтрак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4392613" algn="l"/>
              </a:tabLst>
            </a:pPr>
            <a:r>
              <a:rPr lang="ru-RU" alt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</a:t>
            </a:r>
          </a:p>
          <a:p>
            <a:endParaRPr lang="ru-RU" altLang="ru-RU" sz="1900" b="1" dirty="0" smtClean="0"/>
          </a:p>
        </p:txBody>
      </p:sp>
    </p:spTree>
    <p:extLst>
      <p:ext uri="{BB962C8B-B14F-4D97-AF65-F5344CB8AC3E}">
        <p14:creationId xmlns:p14="http://schemas.microsoft.com/office/powerpoint/2010/main" val="7050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658" y="701482"/>
            <a:ext cx="11064240" cy="66484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блюд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type="subTitle" idx="1"/>
          </p:nvPr>
        </p:nvSpPr>
        <p:spPr>
          <a:xfrm>
            <a:off x="553446" y="1912590"/>
            <a:ext cx="6551892" cy="294660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для приготовления отваривание, приготовление на пару, запекание, тушение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endParaRPr lang="ru-RU" sz="1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технологию приготовления и правила хранения продуктов и блюд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5385" r="17227" b="4544"/>
          <a:stretch/>
        </p:blipFill>
        <p:spPr bwMode="auto">
          <a:xfrm>
            <a:off x="7867286" y="3684044"/>
            <a:ext cx="1691904" cy="24019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7431" r="4229" b="6871"/>
          <a:stretch/>
        </p:blipFill>
        <p:spPr bwMode="auto">
          <a:xfrm>
            <a:off x="9973543" y="3792898"/>
            <a:ext cx="2003728" cy="13910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user\Desktop\images (2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286" y="1906360"/>
            <a:ext cx="2396459" cy="13465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64" b="29352"/>
          <a:stretch/>
        </p:blipFill>
        <p:spPr bwMode="auto">
          <a:xfrm>
            <a:off x="842834" y="3116911"/>
            <a:ext cx="10487771" cy="256827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72209" y="3808675"/>
            <a:ext cx="9923227" cy="1184744"/>
          </a:xfrm>
          <a:prstGeom prst="roundRect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1357" y="715463"/>
            <a:ext cx="11870724" cy="1047025"/>
          </a:xfrm>
          <a:prstGeom prst="rect">
            <a:avLst/>
          </a:prstGeom>
        </p:spPr>
        <p:txBody>
          <a:bodyPr anchor="t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type="body" idx="4294967295"/>
          </p:nvPr>
        </p:nvSpPr>
        <p:spPr>
          <a:xfrm>
            <a:off x="375467" y="1590001"/>
            <a:ext cx="11422504" cy="3945001"/>
          </a:xfrm>
          <a:prstGeom prst="rect">
            <a:avLst/>
          </a:prstGeo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2F4E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должно быть умеренным, сбалансированным и разнообразным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2F4E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соблюдать </a:t>
            </a:r>
            <a:r>
              <a:rPr lang="ru-RU" b="1" dirty="0" smtClean="0">
                <a:solidFill>
                  <a:srgbClr val="2F4E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</a:t>
            </a:r>
          </a:p>
          <a:p>
            <a:pPr algn="ctr">
              <a:lnSpc>
                <a:spcPct val="80000"/>
              </a:lnSpc>
              <a:buNone/>
            </a:pPr>
            <a:endParaRPr lang="ru-RU" sz="2400" b="1" dirty="0" smtClean="0">
              <a:solidFill>
                <a:srgbClr val="2F4E1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b="1" dirty="0" smtClean="0">
              <a:solidFill>
                <a:srgbClr val="2F4E1A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2F4E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solidFill>
                  <a:srgbClr val="2F4E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</a:t>
            </a:r>
            <a:r>
              <a:rPr lang="ru-RU" sz="2400" dirty="0" smtClean="0">
                <a:solidFill>
                  <a:srgbClr val="2F4E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часть здорового образа жизни, </a:t>
            </a:r>
            <a:br>
              <a:rPr lang="ru-RU" sz="2400" dirty="0" smtClean="0">
                <a:solidFill>
                  <a:srgbClr val="2F4E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2F4E1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физической активностью и отказом от вредных привычек</a:t>
            </a:r>
            <a:endParaRPr lang="ru-RU" sz="2400" dirty="0" smtClean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961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images (22)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46" y="778932"/>
            <a:ext cx="7890934" cy="567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22575" y="2484622"/>
            <a:ext cx="115936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необходимое поступление с пищей энергии, пищевых и биологически активных веществ, обеспечивающее оптимальную функцию организма</a:t>
            </a:r>
          </a:p>
          <a:p>
            <a:pPr algn="ctr">
              <a:defRPr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images (4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65" y="1031294"/>
            <a:ext cx="5997045" cy="361608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546577" y="4436532"/>
            <a:ext cx="8918222" cy="10837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2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778" y="711386"/>
            <a:ext cx="11966222" cy="107182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tabLst>
                <a:tab pos="2428875" algn="l"/>
              </a:tabLst>
            </a:pPr>
            <a:r>
              <a:rPr lang="ru-RU" altLang="ru-RU" sz="3600" dirty="0">
                <a:latin typeface="Times New Roman" panose="02020603050405020304" pitchFamily="18" charset="0"/>
                <a:ea typeface="Snell Roundhand Black"/>
                <a:cs typeface="Times New Roman" panose="02020603050405020304" pitchFamily="18" charset="0"/>
              </a:rPr>
              <a:t>Здоровое питания – основа профилактики большинства хронических заболеваний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3986" y="2037424"/>
            <a:ext cx="6478157" cy="3953689"/>
          </a:xfrm>
        </p:spPr>
        <p:txBody>
          <a:bodyPr/>
          <a:lstStyle/>
          <a:p>
            <a:pPr marL="912813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2F4E1A"/>
                </a:solidFill>
                <a:latin typeface="Times New Roman" panose="02020603050405020304" pitchFamily="18" charset="0"/>
                <a:ea typeface="Snell Roundhand Black"/>
                <a:cs typeface="Times New Roman" panose="02020603050405020304" pitchFamily="18" charset="0"/>
              </a:rPr>
              <a:t>Повышения артериального давления</a:t>
            </a:r>
          </a:p>
          <a:p>
            <a:pPr marL="912813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2F4E1A"/>
                </a:solidFill>
                <a:latin typeface="Times New Roman" panose="02020603050405020304" pitchFamily="18" charset="0"/>
                <a:ea typeface="Snell Roundhand Black"/>
                <a:cs typeface="Times New Roman" panose="02020603050405020304" pitchFamily="18" charset="0"/>
              </a:rPr>
              <a:t>Заболеваний сердца и сосудов</a:t>
            </a:r>
          </a:p>
          <a:p>
            <a:pPr marL="912813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2F4E1A"/>
                </a:solidFill>
                <a:latin typeface="Times New Roman" panose="02020603050405020304" pitchFamily="18" charset="0"/>
                <a:ea typeface="Snell Roundhand Black"/>
                <a:cs typeface="Times New Roman" panose="02020603050405020304" pitchFamily="18" charset="0"/>
              </a:rPr>
              <a:t>Ожирения</a:t>
            </a:r>
          </a:p>
          <a:p>
            <a:pPr marL="912813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2F4E1A"/>
                </a:solidFill>
                <a:latin typeface="Times New Roman" panose="02020603050405020304" pitchFamily="18" charset="0"/>
                <a:ea typeface="Snell Roundhand Black"/>
                <a:cs typeface="Times New Roman" panose="02020603050405020304" pitchFamily="18" charset="0"/>
              </a:rPr>
              <a:t>Сахарного диабета</a:t>
            </a:r>
          </a:p>
          <a:p>
            <a:pPr marL="912813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2F4E1A"/>
                </a:solidFill>
                <a:latin typeface="Times New Roman" panose="02020603050405020304" pitchFamily="18" charset="0"/>
                <a:ea typeface="Snell Roundhand Black"/>
                <a:cs typeface="Times New Roman" panose="02020603050405020304" pitchFamily="18" charset="0"/>
              </a:rPr>
              <a:t>Подагры</a:t>
            </a:r>
          </a:p>
          <a:p>
            <a:pPr marL="912813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2F4E1A"/>
                </a:solidFill>
                <a:latin typeface="Times New Roman" panose="02020603050405020304" pitchFamily="18" charset="0"/>
                <a:ea typeface="Snell Roundhand Black"/>
                <a:cs typeface="Times New Roman" panose="02020603050405020304" pitchFamily="18" charset="0"/>
              </a:rPr>
              <a:t>Онкологических заболеваний</a:t>
            </a:r>
          </a:p>
          <a:p>
            <a:pPr marL="912813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2400" dirty="0">
                <a:solidFill>
                  <a:srgbClr val="2F4E1A"/>
                </a:solidFill>
                <a:latin typeface="Times New Roman" panose="02020603050405020304" pitchFamily="18" charset="0"/>
                <a:ea typeface="Snell Roundhand Black"/>
                <a:cs typeface="Times New Roman" panose="02020603050405020304" pitchFamily="18" charset="0"/>
              </a:rPr>
              <a:t>Болезней суставов и остеопороза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6" name="Скругленный прямоугольник 12"/>
          <p:cNvSpPr/>
          <p:nvPr/>
        </p:nvSpPr>
        <p:spPr>
          <a:xfrm>
            <a:off x="6733916" y="2037424"/>
            <a:ext cx="4812821" cy="3825359"/>
          </a:xfrm>
          <a:prstGeom prst="roundRect">
            <a:avLst/>
          </a:prstGeom>
          <a:gradFill flip="none" rotWithShape="1">
            <a:gsLst>
              <a:gs pos="0">
                <a:srgbClr val="FF8F8F">
                  <a:tint val="66000"/>
                  <a:satMod val="160000"/>
                </a:srgbClr>
              </a:gs>
              <a:gs pos="50000">
                <a:srgbClr val="FF8F8F">
                  <a:tint val="44500"/>
                  <a:satMod val="160000"/>
                </a:srgbClr>
              </a:gs>
              <a:gs pos="100000">
                <a:srgbClr val="FF8F8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необходимо для профилактики множества заболеваний!!!</a:t>
            </a:r>
            <a:endParaRPr lang="ru-RU" sz="2800" dirty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>
            <a:endCxn id="12" idx="2"/>
          </p:cNvCxnSpPr>
          <p:nvPr/>
        </p:nvCxnSpPr>
        <p:spPr>
          <a:xfrm rot="16200000" flipH="1">
            <a:off x="8314458" y="4069453"/>
            <a:ext cx="3569730" cy="104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026150" y="2336800"/>
            <a:ext cx="71967" cy="3497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19301" y="2336800"/>
            <a:ext cx="0" cy="3530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997" y="694481"/>
            <a:ext cx="11064240" cy="66484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нарушения питания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582085" y="1628750"/>
            <a:ext cx="10972800" cy="82073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10795" cap="flat" cmpd="sng" algn="ctr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питания </a:t>
            </a:r>
            <a:endParaRPr lang="ru-RU" alt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 bwMode="auto">
          <a:xfrm>
            <a:off x="615951" y="2733675"/>
            <a:ext cx="2806700" cy="82073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28250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lang="ru-RU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8FA9"/>
              </a:buClr>
              <a:buFont typeface="Arial" panose="020B0604020202020204" pitchFamily="34" charset="0"/>
              <a:buChar char="•"/>
              <a:defRPr lang="ru-RU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Arial" panose="020B0604020202020204" pitchFamily="34" charset="0"/>
              <a:buChar char="•"/>
              <a:defRPr lang="ru-RU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panose="020B0604020202020204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altLang="ru-RU" sz="2000" b="1" dirty="0" smtClean="0">
                <a:solidFill>
                  <a:srgbClr val="002060"/>
                </a:solidFill>
              </a:rPr>
              <a:t>Недостаточное питание</a:t>
            </a:r>
            <a:endParaRPr alt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615951" y="3890964"/>
            <a:ext cx="2806700" cy="1966139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28250" cap="flat" cmpd="sng" algn="ctr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lang="ru-RU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8FA9"/>
              </a:buClr>
              <a:buFont typeface="Arial" panose="020B0604020202020204" pitchFamily="34" charset="0"/>
              <a:buChar char="•"/>
              <a:defRPr lang="ru-RU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Arial" panose="020B0604020202020204" pitchFamily="34" charset="0"/>
              <a:buChar char="•"/>
              <a:defRPr lang="ru-RU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panose="020B0604020202020204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белка, витаминов и микроэлементов</a:t>
            </a:r>
            <a:endParaRPr alt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 bwMode="auto">
          <a:xfrm>
            <a:off x="4601634" y="2632075"/>
            <a:ext cx="2849033" cy="82073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28250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lang="ru-RU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8FA9"/>
              </a:buClr>
              <a:buFont typeface="Arial" panose="020B0604020202020204" pitchFamily="34" charset="0"/>
              <a:buChar char="•"/>
              <a:defRPr lang="ru-RU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Arial" panose="020B0604020202020204" pitchFamily="34" charset="0"/>
              <a:buChar char="•"/>
              <a:defRPr lang="ru-RU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panose="020B0604020202020204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alt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збыточное питание</a:t>
            </a:r>
            <a:endParaRPr alt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 bwMode="auto">
          <a:xfrm>
            <a:off x="4622800" y="3842106"/>
            <a:ext cx="2806700" cy="205206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28250" cap="flat" cmpd="sng" algn="ctr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lang="ru-RU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8FA9"/>
              </a:buClr>
              <a:buFont typeface="Arial" panose="020B0604020202020204" pitchFamily="34" charset="0"/>
              <a:buChar char="•"/>
              <a:defRPr lang="ru-RU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Arial" panose="020B0604020202020204" pitchFamily="34" charset="0"/>
              <a:buChar char="•"/>
              <a:defRPr lang="ru-RU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panose="020B0604020202020204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Избыточная масса тела</a:t>
            </a:r>
            <a:r>
              <a:rPr altLang="ru-RU" sz="20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ожирение</a:t>
            </a:r>
            <a:endParaRPr alt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 bwMode="auto">
          <a:xfrm>
            <a:off x="8731251" y="2633664"/>
            <a:ext cx="2851149" cy="82073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28250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lang="ru-RU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8FA9"/>
              </a:buClr>
              <a:buFont typeface="Arial" panose="020B0604020202020204" pitchFamily="34" charset="0"/>
              <a:buChar char="•"/>
              <a:defRPr lang="ru-RU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Arial" panose="020B0604020202020204" pitchFamily="34" charset="0"/>
              <a:buChar char="•"/>
              <a:defRPr lang="ru-RU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panose="020B0604020202020204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 пищевого поведения</a:t>
            </a:r>
            <a:endParaRPr alt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 bwMode="auto">
          <a:xfrm>
            <a:off x="8748185" y="3789364"/>
            <a:ext cx="2806700" cy="211716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28250" cap="flat" cmpd="sng" algn="ctr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lang="ru-RU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8FA9"/>
              </a:buClr>
              <a:buFont typeface="Arial" panose="020B0604020202020204" pitchFamily="34" charset="0"/>
              <a:buChar char="•"/>
              <a:defRPr lang="ru-RU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Arial" panose="020B0604020202020204" pitchFamily="34" charset="0"/>
              <a:buChar char="•"/>
              <a:defRPr lang="ru-RU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panose="020B0604020202020204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altLang="ru-RU" sz="20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"Ночное обжорство", анорексия (истощение) и другие</a:t>
            </a:r>
            <a:endParaRPr alt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3"/>
          <p:cNvSpPr txBox="1">
            <a:spLocks/>
          </p:cNvSpPr>
          <p:nvPr/>
        </p:nvSpPr>
        <p:spPr bwMode="auto">
          <a:xfrm>
            <a:off x="593636" y="2747169"/>
            <a:ext cx="2806700" cy="82073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28250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lang="ru-RU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lang="ru-RU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8FA9"/>
              </a:buClr>
              <a:buFont typeface="Arial" panose="020B0604020202020204" pitchFamily="34" charset="0"/>
              <a:buChar char="•"/>
              <a:defRPr lang="ru-RU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Font typeface="Arial" panose="020B0604020202020204" pitchFamily="34" charset="0"/>
              <a:buChar char="•"/>
              <a:defRPr lang="ru-RU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panose="020B0604020202020204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lang="ru-RU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  <a:defRPr/>
            </a:pPr>
            <a:r>
              <a:rPr alt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питание</a:t>
            </a:r>
            <a:endParaRPr alt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41302" y="699728"/>
            <a:ext cx="11064240" cy="66484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</a:t>
            </a:r>
            <a:r>
              <a:rPr lang="ru-RU" sz="36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егативные последствия  ожирения</a:t>
            </a:r>
            <a:endParaRPr lang="ru-RU" sz="3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type="subTitle" idx="1"/>
          </p:nvPr>
        </p:nvSpPr>
        <p:spPr>
          <a:xfrm>
            <a:off x="484858" y="1989438"/>
            <a:ext cx="5317631" cy="4478743"/>
          </a:xfr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rtlCol="0">
            <a:normAutofit fontScale="85000" lnSpcReduction="20000"/>
          </a:bodyPr>
          <a:lstStyle/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 2 </a:t>
            </a:r>
            <a:r>
              <a:rPr lang="ru-RU" alt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</a:p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Ишемическая болезнь  сердца</a:t>
            </a:r>
            <a:endParaRPr lang="ru-RU" altLang="ru-RU" sz="2800" dirty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</a:t>
            </a:r>
            <a:r>
              <a:rPr lang="ru-RU" alt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гипертензия </a:t>
            </a:r>
          </a:p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суставов</a:t>
            </a:r>
            <a:endParaRPr lang="ru-RU" altLang="ru-RU" sz="2800" dirty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опухоли отдельных локализаций </a:t>
            </a:r>
          </a:p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репродуктивные нарушения </a:t>
            </a:r>
          </a:p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Желчно-каменная болезнь </a:t>
            </a:r>
          </a:p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Неалкогольный </a:t>
            </a:r>
            <a:r>
              <a:rPr lang="ru-RU" alt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стеатогепатит</a:t>
            </a:r>
            <a:endParaRPr lang="ru-RU" altLang="ru-RU" sz="2800" dirty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fontAlgn="auto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и социальная </a:t>
            </a:r>
            <a:r>
              <a:rPr lang="ru-RU" altLang="ru-RU" sz="2800" dirty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дезадаптация </a:t>
            </a:r>
            <a:r>
              <a:rPr lang="ru-RU" altLang="ru-RU" sz="2800" dirty="0" smtClean="0">
                <a:solidFill>
                  <a:srgbClr val="2F4E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solidFill>
                <a:srgbClr val="2F4E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alt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73422" y="1625599"/>
            <a:ext cx="5813778" cy="23255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 становится причиной развития многих заболеваний, поэтому оно требует комплексного лечения, основой которого является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стремление к здоровому образу жизни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5" descr="ÐÐ°ÑÑÐ¸Ð½ÐºÐ¸ Ð¿Ð¾ Ð·Ð°Ð¿ÑÐ¾ÑÑ Ð·Ð´Ð¾ÑÐ¾Ð²Ð¾Ðµ Ð¿Ð¸ÑÐ°Ð½Ð¸Ðµ ÐºÐ°ÑÑÐ¸Ð½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222" name="Picture 6" descr="C:\Users\user\Desktop\images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089" y="4042310"/>
            <a:ext cx="2077156" cy="207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102" y="682605"/>
            <a:ext cx="11064240" cy="66484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массы тела ИМТ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234" y="1422400"/>
            <a:ext cx="5746609" cy="4639733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диагностики  ожирения используют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ИМТ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индекс массы тела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массу тела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килограммах) разделить на возведенный в квадрат рост (в метрах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ИМТ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вес (кг): (рост (м))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1726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er\Desktop\stepeni-ozhireniy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5" t="9468" r="815" b="9634"/>
          <a:stretch/>
        </p:blipFill>
        <p:spPr bwMode="auto">
          <a:xfrm>
            <a:off x="6050843" y="1910644"/>
            <a:ext cx="5892800" cy="30367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97600" y="5228146"/>
            <a:ext cx="588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входящие данные таковы: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тела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 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кг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рост =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см. </a:t>
            </a:r>
            <a:endParaRPr lang="ru-RU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ИМТ = 85:(1,65×1,65) = 31,2</a:t>
            </a:r>
          </a:p>
        </p:txBody>
      </p:sp>
    </p:spTree>
    <p:extLst>
      <p:ext uri="{BB962C8B-B14F-4D97-AF65-F5344CB8AC3E}">
        <p14:creationId xmlns:p14="http://schemas.microsoft.com/office/powerpoint/2010/main" val="6740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71822" y="781064"/>
            <a:ext cx="5960534" cy="55677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422" y="4680971"/>
            <a:ext cx="5885431" cy="1756899"/>
          </a:xfrm>
        </p:spPr>
        <p:txBody>
          <a:bodyPr/>
          <a:lstStyle/>
          <a:p>
            <a:pPr algn="l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Алексеевич ПОКРОВСКИЙ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1916–1976)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Института питания РАМН, советский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биохимик, нутрициолог, основатель науки о питании, лауреат Государственной премии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СССР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Покровск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62" y="859148"/>
            <a:ext cx="4555830" cy="386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user\Desktop\Без названия (7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0" t="4407" r="3739" b="3322"/>
          <a:stretch/>
        </p:blipFill>
        <p:spPr bwMode="auto">
          <a:xfrm>
            <a:off x="6084710" y="1449388"/>
            <a:ext cx="3901755" cy="282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6532921619_3_330_3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3"/>
          <a:stretch/>
        </p:blipFill>
        <p:spPr bwMode="auto">
          <a:xfrm rot="591805">
            <a:off x="8638766" y="3777219"/>
            <a:ext cx="2695399" cy="251525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2149" y="1335818"/>
            <a:ext cx="11616855" cy="44686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57970" y="2314166"/>
            <a:ext cx="11064240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человека в питании зависят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</a:p>
          <a:p>
            <a:pPr>
              <a:tabLst>
                <a:tab pos="360363" algn="l"/>
              </a:tabLst>
              <a:defRPr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ола, возраста, характера труда и климатических условий проживания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338" name="Picture 2" descr="ÐÐ°ÑÑÐ¸Ð½ÐºÐ¸ Ð¿Ð¾ Ð·Ð°Ð¿ÑÐ¾ÑÑ Ð¿Ð¾ÑÑÐµÐ±Ð½Ð¾ÑÑÐ¸ Ð² Ð¿Ð¸ÑÐ°Ð½Ð¸Ð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5021" r="4117" b="4453"/>
          <a:stretch/>
        </p:blipFill>
        <p:spPr bwMode="auto">
          <a:xfrm>
            <a:off x="5200153" y="4086971"/>
            <a:ext cx="1979875" cy="19401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n4vY0ZQmqoQKzlFGOh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cxTgbhR1efGSOuNX.c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9XFZY.Q4y02zh6922V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d5R0PxS0GJQ9pEDwSL7A"/>
</p:tagLst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3568</TotalTime>
  <Words>844</Words>
  <Application>Microsoft Office PowerPoint</Application>
  <PresentationFormat>Произвольный</PresentationFormat>
  <Paragraphs>201</Paragraphs>
  <Slides>30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think-cell Slide</vt:lpstr>
      <vt:lpstr> Основные принципы здорового питания</vt:lpstr>
      <vt:lpstr>Здоровый образ жизни</vt:lpstr>
      <vt:lpstr>Презентация PowerPoint</vt:lpstr>
      <vt:lpstr>Здоровое питания – основа профилактики большинства хронических заболеваний</vt:lpstr>
      <vt:lpstr>Виды нарушения питания</vt:lpstr>
      <vt:lpstr>Негативные последствия  ожирения</vt:lpstr>
      <vt:lpstr>Индекс массы тела ИМТ</vt:lpstr>
      <vt:lpstr>Презентация PowerPoint</vt:lpstr>
      <vt:lpstr>Презентация PowerPoint</vt:lpstr>
      <vt:lpstr>Первый закон питания</vt:lpstr>
      <vt:lpstr>Поступление энергии с пищей</vt:lpstr>
      <vt:lpstr>Правило энергетического баланса</vt:lpstr>
      <vt:lpstr>Второй закон питания</vt:lpstr>
      <vt:lpstr>Тарелка здорового питания</vt:lpstr>
      <vt:lpstr> Источники белка</vt:lpstr>
      <vt:lpstr>Мясо и мясные продукты</vt:lpstr>
      <vt:lpstr>Молоко и молочные продукты</vt:lpstr>
      <vt:lpstr>Рыба</vt:lpstr>
      <vt:lpstr>Орехи</vt:lpstr>
      <vt:lpstr>Цельнозерновые продукты и бобовые</vt:lpstr>
      <vt:lpstr>Углеводы</vt:lpstr>
      <vt:lpstr>Овощи и фрукты</vt:lpstr>
      <vt:lpstr>Сахар</vt:lpstr>
      <vt:lpstr>Растительные масла</vt:lpstr>
      <vt:lpstr>Соль</vt:lpstr>
      <vt:lpstr>Режим питания</vt:lpstr>
      <vt:lpstr>Режим питания и распределение суточной  калорийности пищи</vt:lpstr>
      <vt:lpstr>Приготовление блюд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Минаев Иван Юрьевич</dc:creator>
  <cp:lastModifiedBy>user</cp:lastModifiedBy>
  <cp:revision>282</cp:revision>
  <cp:lastPrinted>2018-11-27T10:48:18Z</cp:lastPrinted>
  <dcterms:created xsi:type="dcterms:W3CDTF">2018-11-16T08:24:30Z</dcterms:created>
  <dcterms:modified xsi:type="dcterms:W3CDTF">2023-04-20T12:00:38Z</dcterms:modified>
</cp:coreProperties>
</file>